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Types>
</file>

<file path=_rels/.rels><?xml version="1.0" encoding="UTF-8" standalone="yes"?><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Lst>
  <p:sldSz cx="13004800" cy="9753600"/>
  <p:notesSz cx="6858000" cy="9144000"/>
  <p:defaultTextStyle>
    <a:lvl1pPr algn="ctr" defTabSz="584200">
      <a:defRPr sz="3600">
        <a:latin typeface="Helvetica Light"/>
        <a:ea typeface="Helvetica Light"/>
        <a:cs typeface="Helvetica Light"/>
        <a:sym typeface="Helvetica Light"/>
      </a:defRPr>
    </a:lvl1pPr>
    <a:lvl2pPr indent="228600" algn="ctr" defTabSz="584200">
      <a:defRPr sz="3600">
        <a:latin typeface="Helvetica Light"/>
        <a:ea typeface="Helvetica Light"/>
        <a:cs typeface="Helvetica Light"/>
        <a:sym typeface="Helvetica Light"/>
      </a:defRPr>
    </a:lvl2pPr>
    <a:lvl3pPr indent="457200" algn="ctr" defTabSz="584200">
      <a:defRPr sz="3600">
        <a:latin typeface="Helvetica Light"/>
        <a:ea typeface="Helvetica Light"/>
        <a:cs typeface="Helvetica Light"/>
        <a:sym typeface="Helvetica Light"/>
      </a:defRPr>
    </a:lvl3pPr>
    <a:lvl4pPr indent="685800" algn="ctr" defTabSz="584200">
      <a:defRPr sz="3600">
        <a:latin typeface="Helvetica Light"/>
        <a:ea typeface="Helvetica Light"/>
        <a:cs typeface="Helvetica Light"/>
        <a:sym typeface="Helvetica Light"/>
      </a:defRPr>
    </a:lvl4pPr>
    <a:lvl5pPr indent="914400" algn="ctr" defTabSz="584200">
      <a:defRPr sz="3600">
        <a:latin typeface="Helvetica Light"/>
        <a:ea typeface="Helvetica Light"/>
        <a:cs typeface="Helvetica Light"/>
        <a:sym typeface="Helvetica Light"/>
      </a:defRPr>
    </a:lvl5pPr>
    <a:lvl6pPr indent="1143000" algn="ctr" defTabSz="584200">
      <a:defRPr sz="3600">
        <a:latin typeface="Helvetica Light"/>
        <a:ea typeface="Helvetica Light"/>
        <a:cs typeface="Helvetica Light"/>
        <a:sym typeface="Helvetica Light"/>
      </a:defRPr>
    </a:lvl6pPr>
    <a:lvl7pPr indent="1371600" algn="ctr" defTabSz="584200">
      <a:defRPr sz="3600">
        <a:latin typeface="Helvetica Light"/>
        <a:ea typeface="Helvetica Light"/>
        <a:cs typeface="Helvetica Light"/>
        <a:sym typeface="Helvetica Light"/>
      </a:defRPr>
    </a:lvl7pPr>
    <a:lvl8pPr indent="1600200" algn="ctr" defTabSz="584200">
      <a:defRPr sz="3600">
        <a:latin typeface="Helvetica Light"/>
        <a:ea typeface="Helvetica Light"/>
        <a:cs typeface="Helvetica Light"/>
        <a:sym typeface="Helvetica Light"/>
      </a:defRPr>
    </a:lvl8pPr>
    <a:lvl9pPr indent="1828800" algn="ctr" defTabSz="584200">
      <a:defRPr sz="3600">
        <a:latin typeface="Helvetica Light"/>
        <a:ea typeface="Helvetica Light"/>
        <a:cs typeface="Helvetica Light"/>
        <a:sym typeface="Helvetica Light"/>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file>

<file path=ppt/presProps.xml><?xml version="1.0" encoding="utf-8"?>
<p:presentationPr xmlns:a="http://schemas.openxmlformats.org/drawingml/2006/main" xmlns:r="http://schemas.openxmlformats.org/officeDocument/2006/relationships" xmlns:p="http://schemas.openxmlformats.org/presentationml/2006/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b="def" i="def"/>
      <a:tcStyle>
        <a:tcBdr/>
        <a:fill>
          <a:solidFill>
            <a:srgbClr val="E3E5E8"/>
          </a:solidFill>
        </a:fill>
      </a:tcStyle>
    </a:band2H>
    <a:firstCol>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0365C0"/>
          </a:solidFill>
        </a:fill>
      </a:tcStyle>
    </a:firstRow>
  </a:tblStyle>
  <a:tblStyle styleId="{C7B018BB-80A7-4F77-B60F-C8B233D01FF8}" styleName="">
    <a:tblBg/>
    <a:wholeTbl>
      <a:tcTxStyle b="off" i="off">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b="def" i="def"/>
      <a:tcStyle>
        <a:tcBdr/>
        <a:fill>
          <a:solidFill>
            <a:srgbClr val="E1E0DA"/>
          </a:solidFill>
        </a:fill>
      </a:tcStyle>
    </a:band2H>
    <a:firstCol>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
          <a:latin typeface="Helvetica Light"/>
          <a:ea typeface="Helvetica Light"/>
          <a:cs typeface="Helvetica Light"/>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00882B"/>
          </a:solidFill>
        </a:fill>
      </a:tcStyle>
    </a:firstRow>
  </a:tblStyle>
  <a:tblStyle styleId="{EEE7283C-3CF3-47DC-8721-378D4A62B228}" styleName="">
    <a:tblBg/>
    <a:wholeTbl>
      <a:tcTxStyle b="off" i="off">
        <a:font>
          <a:latin typeface="Helvetica Light"/>
          <a:ea typeface="Helvetica Light"/>
          <a:cs typeface="Helvetica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b="def" i="def"/>
      <a:tcStyle>
        <a:tcBdr/>
        <a:fill>
          <a:solidFill>
            <a:srgbClr val="C3C2C2"/>
          </a:solidFill>
        </a:fill>
      </a:tcStyle>
    </a:band2H>
    <a:firstCol>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
          <a:latin typeface="Helvetica Light"/>
          <a:ea typeface="Helvetica Light"/>
          <a:cs typeface="Helvetica Light"/>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b="def" i="def"/>
      <a:tcStyle>
        <a:tcBdr/>
        <a:fill>
          <a:solidFill>
            <a:srgbClr val="DCE5E6"/>
          </a:solidFill>
        </a:fill>
      </a:tcStyle>
    </a:band2H>
    <a:firstCol>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
          <a:latin typeface="Helvetica Light"/>
          <a:ea typeface="Helvetica Light"/>
          <a:cs typeface="Helvetica Light"/>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b="def" i="def"/>
      <a:tcStyle>
        <a:tcBdr/>
        <a:fill>
          <a:solidFill>
            <a:srgbClr val="DEDEDF"/>
          </a:solidFill>
        </a:fill>
      </a:tcStyle>
    </a:band2H>
    <a:firstCol>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
          <a:latin typeface="Helvetica Light"/>
          <a:ea typeface="Helvetica Light"/>
          <a:cs typeface="Helvetica Light"/>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b="def" i="def"/>
      <a:tcStyle>
        <a:tcBdr/>
        <a:fill>
          <a:solidFill>
            <a:srgbClr val="EDEEEE"/>
          </a:solidFill>
        </a:fill>
      </a:tcStyle>
    </a:band2H>
    <a:firstCol>
      <a:tcTxStyle b="on" i="off">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showComments="1"/>
</file>

<file path=ppt/_rels/presentation.xml.rels><?xml version="1.0" encoding="UTF-8" standalone="yes"?><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s>

</file>

<file path=ppt/notesMasters/_rels/notesMaster1.xml.rels><?xml version="1.0" encoding="UTF-8" standalone="yes"?><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Shape 29"/>
          <p:cNvSpPr/>
          <p:nvPr>
            <p:ph type="sldImg"/>
          </p:nvPr>
        </p:nvSpPr>
        <p:spPr>
          <a:xfrm>
            <a:off x="1143000" y="685800"/>
            <a:ext cx="4572000" cy="3429000"/>
          </a:xfrm>
          <a:prstGeom prst="rect">
            <a:avLst/>
          </a:prstGeom>
        </p:spPr>
        <p:txBody>
          <a:bodyPr/>
          <a:lstStyle/>
          <a:p>
            <a:pPr lvl="0"/>
          </a:p>
        </p:txBody>
      </p:sp>
      <p:sp>
        <p:nvSpPr>
          <p:cNvPr id="30" name="Shape 30"/>
          <p:cNvSpPr/>
          <p:nvPr>
            <p:ph type="body" sz="quarter" idx="1"/>
          </p:nvPr>
        </p:nvSpPr>
        <p:spPr>
          <a:xfrm>
            <a:off x="914400" y="4343400"/>
            <a:ext cx="5029200" cy="4114800"/>
          </a:xfrm>
          <a:prstGeom prst="rect">
            <a:avLst/>
          </a:prstGeom>
        </p:spPr>
        <p:txBody>
          <a:bodyPr/>
          <a:lstStyle/>
          <a:p>
            <a:pPr lvl="0"/>
          </a:p>
        </p:txBody>
      </p:sp>
    </p:spTree>
  </p:cSld>
  <p:clrMap bg1="lt1" tx1="dk1" bg2="lt2" tx2="dk2" accent1="accent1" accent2="accent2" accent3="accent3" accent4="accent4" accent5="accent5" accent6="accent6" hlink="hlink" folHlink="folHlink"/>
  <p:notesStyle>
    <a:lvl1pPr defTabSz="457200">
      <a:lnSpc>
        <a:spcPct val="125000"/>
      </a:lnSpc>
      <a:defRPr sz="1200">
        <a:latin typeface="Avenir Book"/>
        <a:ea typeface="Avenir Book"/>
        <a:cs typeface="Avenir Book"/>
        <a:sym typeface="Avenir Book"/>
      </a:defRPr>
    </a:lvl1pPr>
    <a:lvl2pPr indent="228600" defTabSz="457200">
      <a:lnSpc>
        <a:spcPct val="125000"/>
      </a:lnSpc>
      <a:defRPr sz="1200">
        <a:latin typeface="Avenir Book"/>
        <a:ea typeface="Avenir Book"/>
        <a:cs typeface="Avenir Book"/>
        <a:sym typeface="Avenir Book"/>
      </a:defRPr>
    </a:lvl2pPr>
    <a:lvl3pPr indent="457200" defTabSz="457200">
      <a:lnSpc>
        <a:spcPct val="125000"/>
      </a:lnSpc>
      <a:defRPr sz="1200">
        <a:latin typeface="Avenir Book"/>
        <a:ea typeface="Avenir Book"/>
        <a:cs typeface="Avenir Book"/>
        <a:sym typeface="Avenir Book"/>
      </a:defRPr>
    </a:lvl3pPr>
    <a:lvl4pPr indent="685800" defTabSz="457200">
      <a:lnSpc>
        <a:spcPct val="125000"/>
      </a:lnSpc>
      <a:defRPr sz="1200">
        <a:latin typeface="Avenir Book"/>
        <a:ea typeface="Avenir Book"/>
        <a:cs typeface="Avenir Book"/>
        <a:sym typeface="Avenir Book"/>
      </a:defRPr>
    </a:lvl4pPr>
    <a:lvl5pPr indent="914400" defTabSz="457200">
      <a:lnSpc>
        <a:spcPct val="125000"/>
      </a:lnSpc>
      <a:defRPr sz="1200">
        <a:latin typeface="Avenir Book"/>
        <a:ea typeface="Avenir Book"/>
        <a:cs typeface="Avenir Book"/>
        <a:sym typeface="Avenir Book"/>
      </a:defRPr>
    </a:lvl5pPr>
    <a:lvl6pPr indent="1143000" defTabSz="457200">
      <a:lnSpc>
        <a:spcPct val="125000"/>
      </a:lnSpc>
      <a:defRPr sz="1200">
        <a:latin typeface="Avenir Book"/>
        <a:ea typeface="Avenir Book"/>
        <a:cs typeface="Avenir Book"/>
        <a:sym typeface="Avenir Book"/>
      </a:defRPr>
    </a:lvl6pPr>
    <a:lvl7pPr indent="1371600" defTabSz="457200">
      <a:lnSpc>
        <a:spcPct val="125000"/>
      </a:lnSpc>
      <a:defRPr sz="1200">
        <a:latin typeface="Avenir Book"/>
        <a:ea typeface="Avenir Book"/>
        <a:cs typeface="Avenir Book"/>
        <a:sym typeface="Avenir Book"/>
      </a:defRPr>
    </a:lvl7pPr>
    <a:lvl8pPr indent="1600200" defTabSz="457200">
      <a:lnSpc>
        <a:spcPct val="125000"/>
      </a:lnSpc>
      <a:defRPr sz="1200">
        <a:latin typeface="Avenir Book"/>
        <a:ea typeface="Avenir Book"/>
        <a:cs typeface="Avenir Book"/>
        <a:sym typeface="Avenir Book"/>
      </a:defRPr>
    </a:lvl8pPr>
    <a:lvl9pPr indent="1828800" defTabSz="457200">
      <a:lnSpc>
        <a:spcPct val="125000"/>
      </a:lnSpc>
      <a:defRPr sz="1200">
        <a:latin typeface="Avenir Book"/>
        <a:ea typeface="Avenir Book"/>
        <a:cs typeface="Avenir Book"/>
        <a:sym typeface="Avenir Book"/>
      </a:defRPr>
    </a:lvl9pPr>
  </p:notesStyle>
</p:notesMaster>
</file>

<file path=ppt/notesSlides/_rels/notesSlide1.xml.rels><?xml version="1.0" encoding="UTF-8" standalone="yes"?><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Relationships>

</file>

<file path=ppt/notesSlides/_rels/notesSlide10.xml.rels><?xml version="1.0" encoding="UTF-8" standalone="yes"?><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11.xml.rels><?xml version="1.0" encoding="UTF-8" standalone="yes"?><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_rels/notesSlide12.xml.rels><?xml version="1.0" encoding="UTF-8" standalone="yes"?><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Relationships>

</file>

<file path=ppt/notesSlides/_rels/notesSlide13.xml.rels><?xml version="1.0" encoding="UTF-8" standalone="yes"?><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Relationships>

</file>

<file path=ppt/notesSlides/_rels/notesSlide14.xml.rels><?xml version="1.0" encoding="UTF-8" standalone="yes"?><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Relationships>

</file>

<file path=ppt/notesSlides/_rels/notesSlide15.xml.rels><?xml version="1.0" encoding="UTF-8" standalone="yes"?><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Relationships>

</file>

<file path=ppt/notesSlides/_rels/notesSlide16.xml.rels><?xml version="1.0" encoding="UTF-8" standalone="yes"?><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Relationships>

</file>

<file path=ppt/notesSlides/_rels/notesSlide17.xml.rels><?xml version="1.0" encoding="UTF-8" standalone="yes"?><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Relationships>

</file>

<file path=ppt/notesSlides/_rels/notesSlide18.xml.rels><?xml version="1.0" encoding="UTF-8" standalone="yes"?><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Relationships>

</file>

<file path=ppt/notesSlides/_rels/notesSlide19.xml.rels><?xml version="1.0" encoding="UTF-8" standalone="yes"?><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Relationships>

</file>

<file path=ppt/notesSlides/_rels/notesSlide2.xml.rels><?xml version="1.0" encoding="UTF-8" standalone="yes"?><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20.xml.rels><?xml version="1.0" encoding="UTF-8" standalone="yes"?><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Relationships>

</file>

<file path=ppt/notesSlides/_rels/notesSlide21.xml.rels><?xml version="1.0" encoding="UTF-8" standalone="yes"?><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Relationships>

</file>

<file path=ppt/notesSlides/_rels/notesSlide22.xml.rels><?xml version="1.0" encoding="UTF-8" standalone="yes"?><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Relationships>

</file>

<file path=ppt/notesSlides/_rels/notesSlide23.xml.rels><?xml version="1.0" encoding="UTF-8" standalone="yes"?><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Relationships>

</file>

<file path=ppt/notesSlides/_rels/notesSlide24.xml.rels><?xml version="1.0" encoding="UTF-8" standalone="yes"?><Relationships xmlns="http://schemas.openxmlformats.org/package/2006/relationships"><Relationship Id="rId1" Type="http://schemas.openxmlformats.org/officeDocument/2006/relationships/slide" Target="../slides/slide29.xml"/><Relationship Id="rId2" Type="http://schemas.openxmlformats.org/officeDocument/2006/relationships/notesMaster" Target="../notesMasters/notesMaster1.xml"/></Relationships>

</file>

<file path=ppt/notesSlides/_rels/notesSlide25.xml.rels><?xml version="1.0" encoding="UTF-8" standalone="yes"?><Relationships xmlns="http://schemas.openxmlformats.org/package/2006/relationships"><Relationship Id="rId1" Type="http://schemas.openxmlformats.org/officeDocument/2006/relationships/slide" Target="../slides/slide30.xml"/><Relationship Id="rId2" Type="http://schemas.openxmlformats.org/officeDocument/2006/relationships/notesMaster" Target="../notesMasters/notesMaster1.xml"/></Relationships>

</file>

<file path=ppt/notesSlides/_rels/notesSlide26.xml.rels><?xml version="1.0" encoding="UTF-8" standalone="yes"?><Relationships xmlns="http://schemas.openxmlformats.org/package/2006/relationships"><Relationship Id="rId1" Type="http://schemas.openxmlformats.org/officeDocument/2006/relationships/slide" Target="../slides/slide31.xml"/><Relationship Id="rId2" Type="http://schemas.openxmlformats.org/officeDocument/2006/relationships/notesMaster" Target="../notesMasters/notesMaster1.xml"/></Relationships>

</file>

<file path=ppt/notesSlides/_rels/notesSlide27.xml.rels><?xml version="1.0" encoding="UTF-8" standalone="yes"?><Relationships xmlns="http://schemas.openxmlformats.org/package/2006/relationships"><Relationship Id="rId1" Type="http://schemas.openxmlformats.org/officeDocument/2006/relationships/slide" Target="../slides/slide33.xml"/><Relationship Id="rId2" Type="http://schemas.openxmlformats.org/officeDocument/2006/relationships/notesMaster" Target="../notesMasters/notesMaster1.xml"/></Relationships>

</file>

<file path=ppt/notesSlides/_rels/notesSlide28.xml.rels><?xml version="1.0" encoding="UTF-8" standalone="yes"?><Relationships xmlns="http://schemas.openxmlformats.org/package/2006/relationships"><Relationship Id="rId1" Type="http://schemas.openxmlformats.org/officeDocument/2006/relationships/slide" Target="../slides/slide34.xml"/><Relationship Id="rId2" Type="http://schemas.openxmlformats.org/officeDocument/2006/relationships/notesMaster" Target="../notesMasters/notesMaster1.xml"/></Relationships>

</file>

<file path=ppt/notesSlides/_rels/notesSlide29.xml.rels><?xml version="1.0" encoding="UTF-8" standalone="yes"?><Relationships xmlns="http://schemas.openxmlformats.org/package/2006/relationships"><Relationship Id="rId1" Type="http://schemas.openxmlformats.org/officeDocument/2006/relationships/slide" Target="../slides/slide35.xml"/><Relationship Id="rId2" Type="http://schemas.openxmlformats.org/officeDocument/2006/relationships/notesMaster" Target="../notesMasters/notesMaster1.xml"/></Relationships>

</file>

<file path=ppt/notesSlides/_rels/notesSlide3.xml.rels><?xml version="1.0" encoding="UTF-8" standalone="yes"?><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30.xml.rels><?xml version="1.0" encoding="UTF-8" standalone="yes"?><Relationships xmlns="http://schemas.openxmlformats.org/package/2006/relationships"><Relationship Id="rId1" Type="http://schemas.openxmlformats.org/officeDocument/2006/relationships/slide" Target="../slides/slide36.xml"/><Relationship Id="rId2" Type="http://schemas.openxmlformats.org/officeDocument/2006/relationships/notesMaster" Target="../notesMasters/notesMaster1.xml"/></Relationships>

</file>

<file path=ppt/notesSlides/_rels/notesSlide31.xml.rels><?xml version="1.0" encoding="UTF-8" standalone="yes"?><Relationships xmlns="http://schemas.openxmlformats.org/package/2006/relationships"><Relationship Id="rId1" Type="http://schemas.openxmlformats.org/officeDocument/2006/relationships/slide" Target="../slides/slide37.xml"/><Relationship Id="rId2" Type="http://schemas.openxmlformats.org/officeDocument/2006/relationships/notesMaster" Target="../notesMasters/notesMaster1.xml"/></Relationships>

</file>

<file path=ppt/notesSlides/_rels/notesSlide32.xml.rels><?xml version="1.0" encoding="UTF-8" standalone="yes"?><Relationships xmlns="http://schemas.openxmlformats.org/package/2006/relationships"><Relationship Id="rId1" Type="http://schemas.openxmlformats.org/officeDocument/2006/relationships/slide" Target="../slides/slide38.xml"/><Relationship Id="rId2" Type="http://schemas.openxmlformats.org/officeDocument/2006/relationships/notesMaster" Target="../notesMasters/notesMaster1.xml"/></Relationships>

</file>

<file path=ppt/notesSlides/_rels/notesSlide33.xml.rels><?xml version="1.0" encoding="UTF-8" standalone="yes"?><Relationships xmlns="http://schemas.openxmlformats.org/package/2006/relationships"><Relationship Id="rId1" Type="http://schemas.openxmlformats.org/officeDocument/2006/relationships/slide" Target="../slides/slide39.xml"/><Relationship Id="rId2" Type="http://schemas.openxmlformats.org/officeDocument/2006/relationships/notesMaster" Target="../notesMasters/notesMaster1.xml"/></Relationships>

</file>

<file path=ppt/notesSlides/_rels/notesSlide34.xml.rels><?xml version="1.0" encoding="UTF-8" standalone="yes"?><Relationships xmlns="http://schemas.openxmlformats.org/package/2006/relationships"><Relationship Id="rId1" Type="http://schemas.openxmlformats.org/officeDocument/2006/relationships/slide" Target="../slides/slide42.xml"/><Relationship Id="rId2" Type="http://schemas.openxmlformats.org/officeDocument/2006/relationships/notesMaster" Target="../notesMasters/notesMaster1.xml"/></Relationships>

</file>

<file path=ppt/notesSlides/_rels/notesSlide4.xml.rels><?xml version="1.0" encoding="UTF-8" standalone="yes"?><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5.xml.rels><?xml version="1.0" encoding="UTF-8" standalone="yes"?><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6.xml.rels><?xml version="1.0" encoding="UTF-8" standalone="yes"?><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7.xml.rels><?xml version="1.0" encoding="UTF-8" standalone="yes"?><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8.xml.rels><?xml version="1.0" encoding="UTF-8" standalone="yes"?><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_rels/notesSlide9.xml.rels><?xml version="1.0" encoding="UTF-8" standalone="yes"?><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5" name="Shape 35"/>
          <p:cNvSpPr/>
          <p:nvPr>
            <p:ph type="sldImg"/>
          </p:nvPr>
        </p:nvSpPr>
        <p:spPr>
          <a:prstGeom prst="rect">
            <a:avLst/>
          </a:prstGeom>
        </p:spPr>
        <p:txBody>
          <a:bodyPr/>
          <a:lstStyle/>
          <a:p>
            <a:pPr lvl="0"/>
          </a:p>
        </p:txBody>
      </p:sp>
      <p:sp>
        <p:nvSpPr>
          <p:cNvPr id="36" name="Shape 36"/>
          <p:cNvSpPr/>
          <p:nvPr>
            <p:ph type="body" sz="quarter" idx="1"/>
          </p:nvPr>
        </p:nvSpPr>
        <p:spPr>
          <a:prstGeom prst="rect">
            <a:avLst/>
          </a:prstGeom>
        </p:spPr>
        <p:txBody>
          <a:bodyPr/>
          <a:lstStyle/>
          <a:p>
            <a:pPr lvl="0">
              <a:defRPr sz="1800"/>
            </a:pPr>
            <a:r>
              <a:rPr sz="1200"/>
              <a:t>Good afternoon everyone, and thank you for coming.</a:t>
            </a:r>
            <a:endParaRPr sz="1200"/>
          </a:p>
          <a:p>
            <a:pPr lvl="0">
              <a:defRPr sz="1800"/>
            </a:pPr>
            <a:r>
              <a:rPr sz="1200"/>
              <a:t>Today I am going to share with you the outcome of my semester project, titled: visualizing time use.</a:t>
            </a:r>
            <a:endParaRPr sz="1200"/>
          </a:p>
          <a:p>
            <a:pPr lvl="0">
              <a:defRPr sz="1800"/>
            </a:pPr>
            <a:endParaRPr sz="120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7" name="Shape 147"/>
          <p:cNvSpPr/>
          <p:nvPr>
            <p:ph type="sldImg"/>
          </p:nvPr>
        </p:nvSpPr>
        <p:spPr>
          <a:prstGeom prst="rect">
            <a:avLst/>
          </a:prstGeom>
        </p:spPr>
        <p:txBody>
          <a:bodyPr/>
          <a:lstStyle/>
          <a:p>
            <a:pPr lvl="0"/>
          </a:p>
        </p:txBody>
      </p:sp>
      <p:sp>
        <p:nvSpPr>
          <p:cNvPr id="148" name="Shape 148"/>
          <p:cNvSpPr/>
          <p:nvPr>
            <p:ph type="body" sz="quarter" idx="1"/>
          </p:nvPr>
        </p:nvSpPr>
        <p:spPr>
          <a:prstGeom prst="rect">
            <a:avLst/>
          </a:prstGeom>
        </p:spPr>
        <p:txBody>
          <a:bodyPr/>
          <a:lstStyle/>
          <a:p>
            <a:pPr lvl="0">
              <a:defRPr sz="1800"/>
            </a:pPr>
            <a:r>
              <a:rPr sz="1200"/>
              <a:t>Say I want to understand my distribution of time in regards to fulfilling my goals.  </a:t>
            </a:r>
            <a:endParaRPr sz="1200"/>
          </a:p>
          <a:p>
            <a:pPr lvl="0">
              <a:defRPr sz="1800"/>
            </a:pPr>
            <a:r>
              <a:rPr sz="1200"/>
              <a:t>In this example, we adopt Maslow’s “Hierarchy of Needs” (Maslow, 1943).  as a typology for goals. </a:t>
            </a:r>
            <a:endParaRPr sz="1200"/>
          </a:p>
          <a:p>
            <a:pPr lvl="0">
              <a:defRPr sz="1800"/>
            </a:pPr>
            <a:endParaRPr sz="1200"/>
          </a:p>
          <a:p>
            <a:pPr lvl="0">
              <a:defRPr sz="1800"/>
            </a:pPr>
            <a:r>
              <a:rPr sz="1200"/>
              <a:t>Figure 6 depicts a day in the life of the author, displayed in a time-geographic notation, with the author’s goal for each activity color-coded in correspondence with Maslow’s hierarchy (at left). In this day, the author: (1) wakes up, eats breakfast, (2) rides bike to school, (3) attends lecture, (4) rides bike to café, (5) meets classmate for lunch, (6) rides bike to school, (7) studies in library, (8) rides bike to friend’s house, (9) designs game with classmate, (10) rides bike home, (11) eats dinner, sleeps.</a:t>
            </a:r>
            <a:endParaRPr sz="1200"/>
          </a:p>
          <a:p>
            <a:pPr lvl="0">
              <a:defRPr sz="1800"/>
            </a:pPr>
            <a:endParaRPr sz="1200"/>
          </a:p>
          <a:p>
            <a:pPr lvl="0">
              <a:defRPr sz="1800"/>
            </a:pPr>
            <a:endParaRPr sz="1200"/>
          </a:p>
          <a:p>
            <a:pPr lvl="0">
              <a:defRPr sz="1800"/>
            </a:pPr>
            <a:endParaRPr sz="120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1" name="Shape 151"/>
          <p:cNvSpPr/>
          <p:nvPr>
            <p:ph type="sldImg"/>
          </p:nvPr>
        </p:nvSpPr>
        <p:spPr>
          <a:prstGeom prst="rect">
            <a:avLst/>
          </a:prstGeom>
        </p:spPr>
        <p:txBody>
          <a:bodyPr/>
          <a:lstStyle/>
          <a:p>
            <a:pPr lvl="0"/>
          </a:p>
        </p:txBody>
      </p:sp>
      <p:sp>
        <p:nvSpPr>
          <p:cNvPr id="152" name="Shape 152"/>
          <p:cNvSpPr/>
          <p:nvPr>
            <p:ph type="body" sz="quarter" idx="1"/>
          </p:nvPr>
        </p:nvSpPr>
        <p:spPr>
          <a:prstGeom prst="rect">
            <a:avLst/>
          </a:prstGeom>
        </p:spPr>
        <p:txBody>
          <a:bodyPr/>
          <a:lstStyle/>
          <a:p>
            <a:pPr lvl="0">
              <a:defRPr sz="1800"/>
            </a:pPr>
            <a:r>
              <a:rPr sz="1200"/>
              <a:t>With the wealth of detail available in time use data, and the potential afforded by the proliferation of personal data tracking capabilities, there is a compelling opportunity for a flexible, comprehensive research model for investigating human behavior in time use data. </a:t>
            </a:r>
            <a:endParaRPr sz="1200"/>
          </a:p>
          <a:p>
            <a:pPr lvl="0">
              <a:defRPr sz="1800"/>
            </a:pPr>
            <a:r>
              <a:rPr sz="1200"/>
              <a:t>In developing time-geography, Torsten Hägerstrand’s goal was a deeper understanding of human action, rooted in an ecologically valid worldview. His resulting approach does not seek to explain the motivation of behavior, but rather, serve as a structure for thought. </a:t>
            </a:r>
            <a:endParaRPr sz="1200"/>
          </a:p>
          <a:p>
            <a:pPr lvl="0">
              <a:defRPr sz="1800"/>
            </a:pPr>
            <a:r>
              <a:rPr sz="1200"/>
              <a:t>What is described is  potential extensions to Hägerstrand’s work that would allow psychologists to explore time use data using diary methods honed in the broader social sciences, in a way that is grounded in modern theories of cognitive psychology.</a:t>
            </a:r>
            <a:endParaRPr sz="120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4" name="Shape 164"/>
          <p:cNvSpPr/>
          <p:nvPr>
            <p:ph type="sldImg"/>
          </p:nvPr>
        </p:nvSpPr>
        <p:spPr>
          <a:prstGeom prst="rect">
            <a:avLst/>
          </a:prstGeom>
        </p:spPr>
        <p:txBody>
          <a:bodyPr/>
          <a:lstStyle/>
          <a:p>
            <a:pPr lvl="0"/>
          </a:p>
        </p:txBody>
      </p:sp>
      <p:sp>
        <p:nvSpPr>
          <p:cNvPr id="165" name="Shape 165"/>
          <p:cNvSpPr/>
          <p:nvPr>
            <p:ph type="body" sz="quarter" idx="1"/>
          </p:nvPr>
        </p:nvSpPr>
        <p:spPr>
          <a:prstGeom prst="rect">
            <a:avLst/>
          </a:prstGeom>
        </p:spPr>
        <p:txBody>
          <a:bodyPr/>
          <a:lstStyle/>
          <a:p>
            <a:pPr lvl="0">
              <a:defRPr sz="1800"/>
            </a:pPr>
            <a:r>
              <a:rPr sz="1200"/>
              <a:t>Figure 1: Average activity duration between countries.  </a:t>
            </a:r>
            <a:endParaRPr sz="1200"/>
          </a:p>
          <a:p>
            <a:pPr lvl="0">
              <a:defRPr sz="1800"/>
            </a:pPr>
            <a:r>
              <a:rPr sz="1200"/>
              <a:t>Figure 2: Multitasking activity for different populations groups in England</a:t>
            </a:r>
            <a:endParaRPr sz="1200"/>
          </a:p>
          <a:p>
            <a:pPr lvl="0">
              <a:defRPr sz="1800"/>
            </a:pPr>
            <a:endParaRPr sz="120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3" name="Shape 173"/>
          <p:cNvSpPr/>
          <p:nvPr>
            <p:ph type="sldImg"/>
          </p:nvPr>
        </p:nvSpPr>
        <p:spPr>
          <a:prstGeom prst="rect">
            <a:avLst/>
          </a:prstGeom>
        </p:spPr>
        <p:txBody>
          <a:bodyPr/>
          <a:lstStyle/>
          <a:p>
            <a:pPr lvl="0"/>
          </a:p>
        </p:txBody>
      </p:sp>
      <p:sp>
        <p:nvSpPr>
          <p:cNvPr id="174" name="Shape 174"/>
          <p:cNvSpPr/>
          <p:nvPr>
            <p:ph type="body" sz="quarter" idx="1"/>
          </p:nvPr>
        </p:nvSpPr>
        <p:spPr>
          <a:prstGeom prst="rect">
            <a:avLst/>
          </a:prstGeom>
        </p:spPr>
        <p:txBody>
          <a:bodyPr/>
          <a:lstStyle/>
          <a:p>
            <a:pPr lvl="0">
              <a:defRPr sz="1800"/>
            </a:pPr>
            <a:r>
              <a:rPr sz="1200"/>
              <a:t>In Figure$7 we see an example from a time use publication which describes four types of  activities represented by different color and weight of line for a sample of workers in  Canada (Michelson &amp; Crouse, 2004).   The graph clearly displays the reciprocal  relationship between paid work and selfDtime.  </a:t>
            </a:r>
            <a:endParaRPr sz="1200"/>
          </a:p>
          <a:p>
            <a:pPr lvl="0">
              <a:defRPr sz="1800"/>
            </a:pPr>
            <a:endParaRPr sz="1200"/>
          </a:p>
          <a:p>
            <a:pPr lvl="0">
              <a:defRPr sz="1800"/>
            </a:pPr>
            <a:r>
              <a:rPr sz="1200"/>
              <a:t>In Figure$8 we find two tempograms  using an area variation that depicts two separate workdays for French families in 1985.    Color is used to differentiate categories, and we can easily see the distinction between  hours of the day when one or both of the spouses are working.   </a:t>
            </a:r>
            <a:endParaRPr sz="120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1" name="Shape 181"/>
          <p:cNvSpPr/>
          <p:nvPr>
            <p:ph type="sldImg"/>
          </p:nvPr>
        </p:nvSpPr>
        <p:spPr>
          <a:prstGeom prst="rect">
            <a:avLst/>
          </a:prstGeom>
        </p:spPr>
        <p:txBody>
          <a:bodyPr/>
          <a:lstStyle/>
          <a:p>
            <a:pPr lvl="0"/>
          </a:p>
        </p:txBody>
      </p:sp>
      <p:sp>
        <p:nvSpPr>
          <p:cNvPr id="182" name="Shape 182"/>
          <p:cNvSpPr/>
          <p:nvPr>
            <p:ph type="body" sz="quarter" idx="1"/>
          </p:nvPr>
        </p:nvSpPr>
        <p:spPr>
          <a:prstGeom prst="rect">
            <a:avLst/>
          </a:prstGeom>
        </p:spPr>
        <p:txBody>
          <a:bodyPr/>
          <a:lstStyle/>
          <a:p>
            <a:pPr lvl="0">
              <a:defRPr sz="1800"/>
            </a:pPr>
            <a:r>
              <a:rPr sz="1200"/>
              <a:t>Activity   </a:t>
            </a:r>
            <a:endParaRPr sz="1200"/>
          </a:p>
          <a:p>
            <a:pPr lvl="0">
              <a:defRPr sz="1800"/>
            </a:pPr>
            <a:r>
              <a:rPr sz="1200"/>
              <a:t>oriented path  of one  individual over  one day  Source:$</a:t>
            </a:r>
            <a:endParaRPr sz="120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9" name="Shape 189"/>
          <p:cNvSpPr/>
          <p:nvPr>
            <p:ph type="sldImg"/>
          </p:nvPr>
        </p:nvSpPr>
        <p:spPr>
          <a:prstGeom prst="rect">
            <a:avLst/>
          </a:prstGeom>
        </p:spPr>
        <p:txBody>
          <a:bodyPr/>
          <a:lstStyle/>
          <a:p>
            <a:pPr lvl="0"/>
          </a:p>
        </p:txBody>
      </p:sp>
      <p:sp>
        <p:nvSpPr>
          <p:cNvPr id="190" name="Shape 190"/>
          <p:cNvSpPr/>
          <p:nvPr>
            <p:ph type="body" sz="quarter" idx="1"/>
          </p:nvPr>
        </p:nvSpPr>
        <p:spPr>
          <a:prstGeom prst="rect">
            <a:avLst/>
          </a:prstGeom>
        </p:spPr>
        <p:txBody>
          <a:bodyPr/>
          <a:lstStyle/>
          <a:p>
            <a:pPr lvl="0">
              <a:defRPr sz="1800"/>
            </a:pPr>
            <a:r>
              <a:rPr sz="1200"/>
              <a:t>Visualization examples of the activity path of an individual in VISUAL-TimePAcTS</a:t>
            </a:r>
            <a:endParaRPr sz="1200"/>
          </a:p>
          <a:p>
            <a:pPr lvl="0">
              <a:defRPr sz="1800"/>
            </a:pPr>
            <a:r>
              <a:rPr sz="1200"/>
              <a:t>(a) front (b) side view (c) rotated view</a:t>
            </a:r>
            <a:endParaRPr sz="1200"/>
          </a:p>
          <a:p>
            <a:pPr lvl="0">
              <a:defRPr sz="1800"/>
            </a:pPr>
            <a:r>
              <a:rPr sz="1200"/>
              <a:t>Time is shown on the y-axis and colours represent the 7 activity categories. (a) shows the front view, where the general division of the activities can be detected at main category level. (b) shows the path in side view, reveal- ing the breakdown into more detailed activity descriptions. (c) shows a slightly rotated view of the activity path in 3D.</a:t>
            </a:r>
            <a:endParaRPr sz="1200"/>
          </a:p>
          <a:p>
            <a:pPr lvl="0">
              <a:defRPr sz="1800"/>
            </a:pPr>
            <a:r>
              <a:rPr sz="1200"/>
              <a:t>Source:</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7" name="Shape 197"/>
          <p:cNvSpPr/>
          <p:nvPr>
            <p:ph type="sldImg"/>
          </p:nvPr>
        </p:nvSpPr>
        <p:spPr>
          <a:prstGeom prst="rect">
            <a:avLst/>
          </a:prstGeom>
        </p:spPr>
        <p:txBody>
          <a:bodyPr/>
          <a:lstStyle/>
          <a:p>
            <a:pPr lvl="0"/>
          </a:p>
        </p:txBody>
      </p:sp>
      <p:sp>
        <p:nvSpPr>
          <p:cNvPr id="198" name="Shape 198"/>
          <p:cNvSpPr/>
          <p:nvPr>
            <p:ph type="body" sz="quarter" idx="1"/>
          </p:nvPr>
        </p:nvSpPr>
        <p:spPr>
          <a:prstGeom prst="rect">
            <a:avLst/>
          </a:prstGeom>
        </p:spPr>
        <p:txBody>
          <a:bodyPr/>
          <a:lstStyle/>
          <a:p>
            <a:pPr lvl="0">
              <a:defRPr sz="1800"/>
            </a:pPr>
            <a:r>
              <a:rPr sz="1200"/>
              <a:t>Front view visualization of a weekday of a group of individuals aged 22-30 in VISUAL-TimePAcTS</a:t>
            </a:r>
            <a:endParaRPr sz="1200"/>
          </a:p>
          <a:p>
            <a:pPr lvl="0">
              <a:defRPr sz="1800"/>
            </a:pPr>
            <a:r>
              <a:rPr sz="1200"/>
              <a:t>Time is shown on the y-axis, individuals are ordered by sex and age from left to right on the x-axis. Colours represent the 7 activity categories.</a:t>
            </a:r>
            <a:endParaRPr sz="1200"/>
          </a:p>
          <a:p>
            <a:pPr lvl="0">
              <a:defRPr sz="1800"/>
            </a:pPr>
            <a:r>
              <a:rPr sz="1200"/>
              <a:t>Source: Produced using VISUAL-TimePAcTS</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5" name="Shape 205"/>
          <p:cNvSpPr/>
          <p:nvPr>
            <p:ph type="sldImg"/>
          </p:nvPr>
        </p:nvSpPr>
        <p:spPr>
          <a:prstGeom prst="rect">
            <a:avLst/>
          </a:prstGeom>
        </p:spPr>
        <p:txBody>
          <a:bodyPr/>
          <a:lstStyle/>
          <a:p>
            <a:pPr lvl="0"/>
          </a:p>
        </p:txBody>
      </p:sp>
      <p:sp>
        <p:nvSpPr>
          <p:cNvPr id="206" name="Shape 206"/>
          <p:cNvSpPr/>
          <p:nvPr>
            <p:ph type="body" sz="quarter" idx="1"/>
          </p:nvPr>
        </p:nvSpPr>
        <p:spPr>
          <a:prstGeom prst="rect">
            <a:avLst/>
          </a:prstGeom>
        </p:spPr>
        <p:txBody>
          <a:bodyPr/>
          <a:lstStyle/>
          <a:p>
            <a:pPr lvl="0">
              <a:defRPr sz="1800"/>
            </a:pPr>
            <a:r>
              <a:rPr sz="1200"/>
              <a:t>Visualization of the distinct single activities making up the collective activity pattern “getting ready for work”: “have breakfast→ read newspaper→ travel by car→ work” (3→477→556→900) in VISUAL-TimePAcTS. </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3" name="Shape 213"/>
          <p:cNvSpPr/>
          <p:nvPr>
            <p:ph type="sldImg"/>
          </p:nvPr>
        </p:nvSpPr>
        <p:spPr>
          <a:prstGeom prst="rect">
            <a:avLst/>
          </a:prstGeom>
        </p:spPr>
        <p:txBody>
          <a:bodyPr/>
          <a:lstStyle/>
          <a:p>
            <a:pPr lvl="0"/>
          </a:p>
        </p:txBody>
      </p:sp>
      <p:sp>
        <p:nvSpPr>
          <p:cNvPr id="214" name="Shape 214"/>
          <p:cNvSpPr/>
          <p:nvPr>
            <p:ph type="body" sz="quarter" idx="1"/>
          </p:nvPr>
        </p:nvSpPr>
        <p:spPr>
          <a:prstGeom prst="rect">
            <a:avLst/>
          </a:prstGeom>
        </p:spPr>
        <p:txBody>
          <a:bodyPr/>
          <a:lstStyle/>
          <a:p>
            <a:pPr lvl="0">
              <a:defRPr sz="1800"/>
            </a:pPr>
            <a:r>
              <a:rPr sz="1200"/>
              <a:t>Visualization of the 4–tuple “have breakfast→read newspaper→travel by car→work” (3→477→556→900) in VISUAL-TimePAcTS.  The constraints applied to the algorithm are: minimum of 15 people performing the tuple, maximum gap of zero between adjacent tuple activities and maximum duration 10 hours. Source: Produced using VISUAL-TimePAcTS.</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34" name="Shape 234"/>
          <p:cNvSpPr/>
          <p:nvPr>
            <p:ph type="sldImg"/>
          </p:nvPr>
        </p:nvSpPr>
        <p:spPr>
          <a:prstGeom prst="rect">
            <a:avLst/>
          </a:prstGeom>
        </p:spPr>
        <p:txBody>
          <a:bodyPr/>
          <a:lstStyle/>
          <a:p>
            <a:pPr lvl="0"/>
          </a:p>
        </p:txBody>
      </p:sp>
      <p:sp>
        <p:nvSpPr>
          <p:cNvPr id="235" name="Shape 235"/>
          <p:cNvSpPr/>
          <p:nvPr>
            <p:ph type="body" sz="quarter" idx="1"/>
          </p:nvPr>
        </p:nvSpPr>
        <p:spPr>
          <a:prstGeom prst="rect">
            <a:avLst/>
          </a:prstGeom>
        </p:spPr>
        <p:txBody>
          <a:bodyPr/>
          <a:lstStyle/>
          <a:p>
            <a:pPr lvl="0">
              <a:defRPr sz="1800"/>
            </a:pPr>
            <a:r>
              <a:rPr sz="1200"/>
              <a:t>Time is mysterious.   If we cannot experience it through sensory perception, how do we communicate about it?  </a:t>
            </a:r>
            <a:endParaRPr sz="1200"/>
          </a:p>
          <a:p>
            <a:pPr lvl="0">
              <a:defRPr sz="1800"/>
            </a:pPr>
            <a:endParaRPr sz="1200"/>
          </a:p>
          <a:p>
            <a:pPr lvl="0">
              <a:defRPr sz="1800"/>
            </a:pPr>
            <a:r>
              <a:rPr b="1" sz="1200"/>
              <a:t>In language, we use a number of spatial metaphors.</a:t>
            </a:r>
            <a:endParaRPr b="1" sz="1200"/>
          </a:p>
          <a:p>
            <a:pPr lvl="0">
              <a:defRPr sz="1800"/>
            </a:pPr>
            <a:r>
              <a:rPr sz="1200"/>
              <a:t>The  deadline coming up. </a:t>
            </a:r>
            <a:endParaRPr sz="1200"/>
          </a:p>
          <a:p>
            <a:pPr lvl="0">
              <a:defRPr sz="1800"/>
            </a:pPr>
            <a:r>
              <a:rPr sz="1200"/>
              <a:t>I’m ahead of schedule. </a:t>
            </a:r>
            <a:endParaRPr sz="1200"/>
          </a:p>
          <a:p>
            <a:pPr lvl="0">
              <a:defRPr sz="1800"/>
            </a:pPr>
            <a:r>
              <a:rPr sz="1200"/>
              <a:t>I need to be on time. </a:t>
            </a:r>
            <a:endParaRPr sz="1200"/>
          </a:p>
          <a:p>
            <a:pPr lvl="0">
              <a:defRPr sz="1800"/>
            </a:pPr>
            <a:r>
              <a:rPr sz="1200"/>
              <a:t>I’m looking forward to the weekend. </a:t>
            </a:r>
            <a:endParaRPr sz="1200"/>
          </a:p>
          <a:p>
            <a:pPr lvl="0">
              <a:defRPr sz="1800"/>
            </a:pPr>
            <a:r>
              <a:rPr sz="1200"/>
              <a:t>The best days are behind us.  </a:t>
            </a:r>
            <a:endParaRPr sz="1200"/>
          </a:p>
          <a:p>
            <a:pPr lvl="0">
              <a:defRPr sz="1800"/>
            </a:pPr>
            <a:endParaRPr sz="1200"/>
          </a:p>
          <a:p>
            <a:pPr lvl="0">
              <a:defRPr sz="1800"/>
            </a:pPr>
            <a:r>
              <a:rPr sz="1200"/>
              <a:t>It seems these spatial metaphors are transferred to the space of the page when we communicate visually.  </a:t>
            </a:r>
            <a:endParaRPr sz="1200"/>
          </a:p>
          <a:p>
            <a:pPr lvl="0">
              <a:defRPr sz="1800"/>
            </a:pPr>
            <a:endParaRPr sz="1200"/>
          </a:p>
          <a:p>
            <a:pPr lvl="0">
              <a:defRPr sz="1800"/>
            </a:pPr>
            <a:r>
              <a:rPr sz="1200"/>
              <a:t>My empirical study was inspired by the work of Barbara Tversky, who in the early 1990’s studied children of various ages across three cultures.  Her team sought to determine what how the children used space and form on the page to communicate their thoughts, including preference, quantity.  Her results she found several indications for how the children used space to communicate about time.  </a:t>
            </a:r>
            <a:endParaRPr sz="1200"/>
          </a:p>
          <a:p>
            <a:pPr lvl="0">
              <a:defRPr sz="1800"/>
            </a:pPr>
            <a:endParaRPr sz="1200"/>
          </a:p>
          <a:p>
            <a:pPr lvl="0">
              <a:defRPr sz="1800"/>
            </a:pPr>
            <a:r>
              <a:rPr sz="1200"/>
              <a:t>Having been given access to a sample of university students, I decided to take the opportunity to do a short exercise, applying Tversky’s observations to the topic of time use.  </a:t>
            </a:r>
            <a:endParaRPr sz="1200"/>
          </a:p>
          <a:p>
            <a:pPr lvl="0">
              <a:defRPr sz="1800"/>
            </a:pPr>
            <a:endParaRPr sz="1200"/>
          </a:p>
          <a:p>
            <a:pPr lvl="0">
              <a:defRPr sz="1800"/>
            </a:pPr>
            <a:r>
              <a:rPr sz="1200"/>
              <a:t>I asked the question…. what external representations do university students use to communicate their use of time?  </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6" name="Shape 56"/>
          <p:cNvSpPr/>
          <p:nvPr>
            <p:ph type="sldImg"/>
          </p:nvPr>
        </p:nvSpPr>
        <p:spPr>
          <a:prstGeom prst="rect">
            <a:avLst/>
          </a:prstGeom>
        </p:spPr>
        <p:txBody>
          <a:bodyPr/>
          <a:lstStyle/>
          <a:p>
            <a:pPr lvl="0"/>
          </a:p>
        </p:txBody>
      </p:sp>
      <p:sp>
        <p:nvSpPr>
          <p:cNvPr id="57" name="Shape 57"/>
          <p:cNvSpPr/>
          <p:nvPr>
            <p:ph type="body" sz="quarter" idx="1"/>
          </p:nvPr>
        </p:nvSpPr>
        <p:spPr>
          <a:prstGeom prst="rect">
            <a:avLst/>
          </a:prstGeom>
        </p:spPr>
        <p:txBody>
          <a:bodyPr/>
          <a:lstStyle/>
          <a:p>
            <a:pPr lvl="0">
              <a:defRPr sz="1800"/>
            </a:pPr>
            <a:r>
              <a:rPr b="1" sz="1200"/>
              <a:t>The genesis of this project</a:t>
            </a:r>
            <a:r>
              <a:rPr sz="1200"/>
              <a:t> was a manuscript prepared by my committee members. Their paper addressed the topic of time use, and in particular, how university students allocate their time to academic and extracurricular activities. </a:t>
            </a:r>
            <a:br>
              <a:rPr sz="1200"/>
            </a:br>
            <a:r>
              <a:rPr sz="1200"/>
              <a:t>They used survey data gathered on students in the Rhone-Alps region of France, they compared a number of models from social science disciplines to see which could best explain variability in the data.  </a:t>
            </a:r>
            <a:endParaRPr sz="1200"/>
          </a:p>
          <a:p>
            <a:pPr lvl="0">
              <a:defRPr sz="1800"/>
            </a:pPr>
            <a:r>
              <a:rPr sz="1200"/>
              <a:t>This paper was recently accepted for publication, the team decided the next step in this research is collecting time use data specifically targeted at addressing factors that might explain variation within and between different fields of study.  </a:t>
            </a:r>
            <a:endParaRPr sz="1200"/>
          </a:p>
          <a:p>
            <a:pPr lvl="0">
              <a:defRPr sz="1800"/>
            </a:pPr>
            <a:endParaRPr sz="1200"/>
          </a:p>
          <a:p>
            <a:pPr lvl="0">
              <a:defRPr sz="1800"/>
            </a:pPr>
            <a:r>
              <a:rPr sz="1200"/>
              <a:t>I was invited to take on this topic and explore the methods involved in time use research and applications for visualization.  </a:t>
            </a:r>
            <a:endParaRPr sz="1200"/>
          </a:p>
          <a:p>
            <a:pPr lvl="0">
              <a:defRPr sz="1800"/>
            </a:pPr>
            <a:endParaRPr sz="1200"/>
          </a:p>
          <a:p>
            <a:pPr lvl="0">
              <a:defRPr sz="1800"/>
            </a:pPr>
            <a:r>
              <a:rPr sz="1200"/>
              <a:t>I have organize my resulting work into three sections.</a:t>
            </a:r>
            <a:endParaRPr sz="1200"/>
          </a:p>
          <a:p>
            <a:pPr lvl="0">
              <a:defRPr sz="1800"/>
            </a:pPr>
            <a:r>
              <a:rPr sz="1200"/>
              <a:t>The first is </a:t>
            </a:r>
            <a:r>
              <a:rPr b="1" sz="1200"/>
              <a:t>conceptual</a:t>
            </a:r>
            <a:r>
              <a:rPr sz="1200"/>
              <a:t>: </a:t>
            </a:r>
            <a:r>
              <a:rPr b="1" sz="1200"/>
              <a:t>I explored</a:t>
            </a:r>
            <a:r>
              <a:rPr sz="1200"/>
              <a:t> the the methods of time use research, and tried to determine how they might be applied for psychological investigations of time use.</a:t>
            </a:r>
            <a:endParaRPr sz="1200"/>
          </a:p>
          <a:p>
            <a:pPr lvl="0">
              <a:defRPr sz="1800"/>
            </a:pPr>
            <a:r>
              <a:rPr sz="1200"/>
              <a:t>The second is </a:t>
            </a:r>
            <a:r>
              <a:rPr b="1" sz="1200"/>
              <a:t>applied</a:t>
            </a:r>
            <a:r>
              <a:rPr sz="1200"/>
              <a:t>: </a:t>
            </a:r>
            <a:r>
              <a:rPr b="1" sz="1200"/>
              <a:t>I surveyed </a:t>
            </a:r>
            <a:r>
              <a:rPr sz="1200"/>
              <a:t>a number of visualization techniques that might be used to analyze and communicate time use data.</a:t>
            </a:r>
            <a:endParaRPr sz="1200"/>
          </a:p>
          <a:p>
            <a:pPr lvl="0">
              <a:defRPr sz="1800"/>
            </a:pPr>
            <a:r>
              <a:rPr sz="1200"/>
              <a:t>The third is </a:t>
            </a:r>
            <a:r>
              <a:rPr b="1" sz="1200"/>
              <a:t>empirical</a:t>
            </a:r>
            <a:r>
              <a:rPr sz="1200"/>
              <a:t>: an exploration of what graphic representations students use to communicate their use of time.  </a:t>
            </a:r>
            <a:endParaRPr sz="1200"/>
          </a:p>
          <a:p>
            <a:pPr lvl="0">
              <a:defRPr sz="1800"/>
            </a:pPr>
            <a:endParaRPr sz="1200"/>
          </a:p>
          <a:p>
            <a:pPr lvl="0">
              <a:defRPr sz="1800"/>
            </a:pPr>
            <a:r>
              <a:rPr sz="1200"/>
              <a:t>This afternoon I will briefly review the conceptual and applied work, and we will use most of our time discussing the exploratory study.  </a:t>
            </a:r>
            <a:br>
              <a:rPr sz="1200"/>
            </a:br>
            <a:r>
              <a:rPr sz="1200"/>
              <a:t>(bonus points to anyone who can keep track of the number of times I use the word time in this presentation ;-)</a:t>
            </a:r>
            <a:endParaRPr sz="1200"/>
          </a:p>
          <a:p>
            <a:pPr lvl="0">
              <a:defRPr sz="1800"/>
            </a:pPr>
            <a:endParaRPr sz="1200"/>
          </a:p>
          <a:p>
            <a:pPr lvl="0">
              <a:defRPr sz="1800"/>
            </a:pPr>
            <a:endParaRPr sz="120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43" name="Shape 243"/>
          <p:cNvSpPr/>
          <p:nvPr>
            <p:ph type="sldImg"/>
          </p:nvPr>
        </p:nvSpPr>
        <p:spPr>
          <a:prstGeom prst="rect">
            <a:avLst/>
          </a:prstGeom>
        </p:spPr>
        <p:txBody>
          <a:bodyPr/>
          <a:lstStyle/>
          <a:p>
            <a:pPr lvl="0"/>
          </a:p>
        </p:txBody>
      </p:sp>
      <p:sp>
        <p:nvSpPr>
          <p:cNvPr id="244" name="Shape 244"/>
          <p:cNvSpPr/>
          <p:nvPr>
            <p:ph type="body" sz="quarter" idx="1"/>
          </p:nvPr>
        </p:nvSpPr>
        <p:spPr>
          <a:prstGeom prst="rect">
            <a:avLst/>
          </a:prstGeom>
        </p:spPr>
        <p:txBody>
          <a:bodyPr/>
          <a:lstStyle/>
          <a:p>
            <a:pPr lvl="0">
              <a:defRPr sz="1800"/>
            </a:pPr>
            <a:r>
              <a:rPr sz="1200"/>
              <a:t>We decided to conduct an exploratory exercise in conjunction with a pedagogical  activity on time management.  </a:t>
            </a:r>
            <a:br>
              <a:rPr sz="1200"/>
            </a:br>
            <a:r>
              <a:rPr sz="1200"/>
              <a:t>We expected our participants, third year undergraduates,  would be capable of reasoning about, and attempting to represent, their daily activities  along the four components of time use.  </a:t>
            </a:r>
            <a:br>
              <a:rPr sz="1200"/>
            </a:br>
            <a:r>
              <a:rPr sz="1200"/>
              <a:t>Working with a limited sample of students, we  decided on a </a:t>
            </a:r>
            <a:r>
              <a:rPr b="1" sz="1200"/>
              <a:t>qualitative</a:t>
            </a:r>
            <a:r>
              <a:rPr sz="1200"/>
              <a:t> approach that would enable us to pilot our materials,and refine our hypotheses. </a:t>
            </a:r>
            <a:br>
              <a:rPr sz="1200"/>
            </a:br>
            <a:br>
              <a:rPr sz="1200"/>
            </a:br>
            <a:r>
              <a:rPr sz="1200"/>
              <a:t>We elected to conduct a  </a:t>
            </a:r>
            <a:r>
              <a:rPr b="1" sz="1200"/>
              <a:t>qualitative</a:t>
            </a:r>
            <a:r>
              <a:rPr sz="1200"/>
              <a:t> </a:t>
            </a:r>
            <a:r>
              <a:rPr b="1" sz="1200"/>
              <a:t>content analysis</a:t>
            </a:r>
            <a:r>
              <a:rPr sz="1200"/>
              <a:t>, as it afforded an iterative deductive/inductive coding  process, accommodating novel and unexpected forms of representation (Marsh &amp;  White, 2006).  </a:t>
            </a:r>
            <a:endParaRPr sz="1200"/>
          </a:p>
          <a:p>
            <a:pPr lvl="0">
              <a:defRPr sz="1800"/>
            </a:pPr>
            <a:endParaRPr sz="1200"/>
          </a:p>
          <a:p>
            <a:pPr lvl="0">
              <a:defRPr sz="1800"/>
            </a:pPr>
            <a:r>
              <a:rPr sz="1200"/>
              <a:t>Our analysis would be guided by three questions:  </a:t>
            </a:r>
            <a:endParaRPr sz="1200"/>
          </a:p>
          <a:p>
            <a:pPr lvl="0">
              <a:defRPr sz="1800"/>
            </a:pPr>
            <a:r>
              <a:rPr sz="1200"/>
              <a:t>(1) How do students use space to represent time use? </a:t>
            </a:r>
            <a:br>
              <a:rPr sz="1200"/>
            </a:br>
            <a:r>
              <a:rPr sz="1200"/>
              <a:t>(2) How do students use form to represent time use? </a:t>
            </a:r>
            <a:br>
              <a:rPr sz="1200"/>
            </a:br>
            <a:r>
              <a:rPr sz="1200"/>
              <a:t>(3) Is there any consistency in which mechanisms are used to represent each </a:t>
            </a:r>
            <a:endParaRPr sz="1200"/>
          </a:p>
          <a:p>
            <a:pPr lvl="0">
              <a:defRPr sz="1800"/>
            </a:pPr>
            <a:r>
              <a:rPr sz="1200"/>
              <a:t>component of time use?  </a:t>
            </a:r>
            <a:endParaRPr sz="1200"/>
          </a:p>
          <a:p>
            <a:pPr lvl="0">
              <a:defRPr sz="1800"/>
            </a:pPr>
            <a:endParaRPr sz="120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33" name="Shape 333"/>
          <p:cNvSpPr/>
          <p:nvPr>
            <p:ph type="sldImg"/>
          </p:nvPr>
        </p:nvSpPr>
        <p:spPr>
          <a:prstGeom prst="rect">
            <a:avLst/>
          </a:prstGeom>
        </p:spPr>
        <p:txBody>
          <a:bodyPr/>
          <a:lstStyle/>
          <a:p>
            <a:pPr lvl="0"/>
          </a:p>
        </p:txBody>
      </p:sp>
      <p:sp>
        <p:nvSpPr>
          <p:cNvPr id="334" name="Shape 334"/>
          <p:cNvSpPr/>
          <p:nvPr>
            <p:ph type="body" sz="quarter" idx="1"/>
          </p:nvPr>
        </p:nvSpPr>
        <p:spPr>
          <a:prstGeom prst="rect">
            <a:avLst/>
          </a:prstGeom>
        </p:spPr>
        <p:txBody>
          <a:bodyPr/>
          <a:lstStyle/>
          <a:p>
            <a:pPr lvl="0">
              <a:defRPr sz="1800"/>
            </a:pPr>
            <a:r>
              <a:rPr sz="1200"/>
              <a:t>Twenty five undergraduates enrolled in a graduate  studies  preparation course participated as a  course requirement.    </a:t>
            </a:r>
            <a:br>
              <a:rPr sz="1200"/>
            </a:br>
            <a:r>
              <a:rPr sz="1200"/>
              <a:t>22 were female, 3 male, and the  median  age   was  23.  All  were  registered  Education  majors.    </a:t>
            </a:r>
            <a:endParaRPr sz="1200"/>
          </a:p>
          <a:p>
            <a:pPr lvl="0">
              <a:defRPr sz="1800"/>
            </a:pPr>
            <a:endParaRPr sz="1200"/>
          </a:p>
          <a:p>
            <a:pPr lvl="0">
              <a:defRPr sz="1800"/>
            </a:pPr>
            <a:r>
              <a:rPr sz="1200"/>
              <a:t>First,  the  students  listened  to  a  presentation  on  time  use  research  where   they  were  introduced  to  the  components  of  time  use  data.  </a:t>
            </a:r>
            <a:endParaRPr sz="1200"/>
          </a:p>
          <a:p>
            <a:pPr lvl="0">
              <a:defRPr sz="1800"/>
            </a:pPr>
            <a:r>
              <a:rPr sz="1200"/>
              <a:t>The  presentation  contained   no  graphics  in  order  to  avoid  priming  the  students  with  spatial  metaphors  for  temporal   characteristics.    </a:t>
            </a:r>
            <a:endParaRPr sz="1200"/>
          </a:p>
          <a:p>
            <a:pPr lvl="0">
              <a:defRPr sz="1800"/>
            </a:pPr>
            <a:r>
              <a:rPr sz="1200"/>
              <a:t>The  students  then  completed  a  short  demographic  survey  and  were   given  a  sheet  of  paper  containing  the  visualization  scenario.    </a:t>
            </a:r>
            <a:endParaRPr sz="1200"/>
          </a:p>
          <a:p>
            <a:pPr lvl="0">
              <a:defRPr sz="1800"/>
            </a:pPr>
            <a:r>
              <a:rPr sz="1200"/>
              <a:t>Students  were  directed  to   read  the  scenario  and  create  an  appropriate  representation.   </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42" name="Shape 342"/>
          <p:cNvSpPr/>
          <p:nvPr>
            <p:ph type="sldImg"/>
          </p:nvPr>
        </p:nvSpPr>
        <p:spPr>
          <a:prstGeom prst="rect">
            <a:avLst/>
          </a:prstGeom>
        </p:spPr>
        <p:txBody>
          <a:bodyPr/>
          <a:lstStyle/>
          <a:p>
            <a:pPr lvl="0"/>
          </a:p>
        </p:txBody>
      </p:sp>
      <p:sp>
        <p:nvSpPr>
          <p:cNvPr id="343" name="Shape 343"/>
          <p:cNvSpPr/>
          <p:nvPr>
            <p:ph type="body" sz="quarter" idx="1"/>
          </p:nvPr>
        </p:nvSpPr>
        <p:spPr>
          <a:prstGeom prst="rect">
            <a:avLst/>
          </a:prstGeom>
        </p:spPr>
        <p:txBody>
          <a:bodyPr/>
          <a:lstStyle/>
          <a:p>
            <a:pPr lvl="0">
              <a:defRPr sz="1800"/>
            </a:pPr>
            <a:endParaRPr sz="1200"/>
          </a:p>
          <a:p>
            <a:pPr lvl="0">
              <a:lnSpc>
                <a:spcPct val="100000"/>
              </a:lnSpc>
              <a:defRPr sz="1800"/>
            </a:pPr>
            <a:r>
              <a:rPr sz="1200"/>
              <a:t>Although their participation was a requirement of their academic course, we wanted to motivate students to expend cognitive and creative effort on the activity.  </a:t>
            </a:r>
            <a:endParaRPr sz="1200"/>
          </a:p>
          <a:p>
            <a:pPr lvl="0">
              <a:lnSpc>
                <a:spcPct val="100000"/>
              </a:lnSpc>
              <a:defRPr sz="1800"/>
            </a:pPr>
            <a:endParaRPr sz="1200"/>
          </a:p>
          <a:p>
            <a:pPr lvl="0">
              <a:lnSpc>
                <a:spcPct val="100000"/>
              </a:lnSpc>
              <a:defRPr sz="1800"/>
            </a:pPr>
            <a:r>
              <a:rPr sz="1200"/>
              <a:t>We developed a humorous  scenario.  </a:t>
            </a:r>
            <a:r>
              <a:rPr i="1" sz="1200"/>
              <a:t>Imagine the earth is about to be destroyed by an asteroid.  You are rescued by aliens, who will relocate you to a suitable planet.  In order to decide which planet, you must communicate to the aliens how you usually spend your time on typical  school  day  in  a  typical  week.</a:t>
            </a:r>
            <a:r>
              <a:rPr sz="1200"/>
              <a:t>  </a:t>
            </a:r>
            <a:endParaRPr sz="1200"/>
          </a:p>
          <a:p>
            <a:pPr lvl="0">
              <a:lnSpc>
                <a:spcPct val="100000"/>
              </a:lnSpc>
              <a:defRPr sz="1800"/>
            </a:pPr>
            <a:endParaRPr sz="1200"/>
          </a:p>
          <a:p>
            <a:pPr lvl="0">
              <a:lnSpc>
                <a:spcPct val="100000"/>
              </a:lnSpc>
              <a:defRPr sz="1800"/>
            </a:pPr>
            <a:r>
              <a:rPr sz="1200"/>
              <a:t>While  there  are  many  purposes  for  external   representation  (i.e.  persuasion,  problem  solving,  exposition,  planning)  the  scenario  was   constructed  to  prompt  graphic  productions  in  the  most  general  case:  informative   communication.      </a:t>
            </a:r>
            <a:endParaRPr sz="1200"/>
          </a:p>
          <a:p>
            <a:pPr lvl="0">
              <a:lnSpc>
                <a:spcPct val="100000"/>
              </a:lnSpc>
              <a:defRPr sz="1800"/>
            </a:pPr>
            <a:endParaRPr sz="1200"/>
          </a:p>
          <a:p>
            <a:pPr lvl="0">
              <a:lnSpc>
                <a:spcPct val="100000"/>
              </a:lnSpc>
              <a:defRPr sz="1800"/>
            </a:pPr>
            <a:r>
              <a:rPr sz="1200"/>
              <a:t>The  scenario  explicitly  called  for  representation  of  five  components:  activity  (what),   duration  (quantity),  timing  (chronological  point  in  time),  sequence  (order)  and   frequency  (number  of  times).    </a:t>
            </a:r>
            <a:endParaRPr sz="1200"/>
          </a:p>
          <a:p>
            <a:pPr lvl="0">
              <a:lnSpc>
                <a:spcPct val="100000"/>
              </a:lnSpc>
              <a:defRPr sz="1800"/>
            </a:pPr>
            <a:endParaRPr sz="1200"/>
          </a:p>
          <a:p>
            <a:pPr lvl="0">
              <a:lnSpc>
                <a:spcPct val="100000"/>
              </a:lnSpc>
              <a:defRPr sz="1800"/>
            </a:pPr>
            <a:r>
              <a:rPr sz="1200"/>
              <a:t>They were instructed  to  create  </a:t>
            </a:r>
            <a:r>
              <a:rPr b="1" sz="1200"/>
              <a:t>as  many   representations  as  necessary,  using  any  graphic  conventions  desired</a:t>
            </a:r>
            <a:r>
              <a:rPr sz="1200"/>
              <a:t>.    The  text  was   carefully  worded  to  use  only  the  term  “representation”  when  referring  to  the  graphic   output,  avoiding  a  bias  in  visual  forms  with  words  such  as:  chart,  graph,  picture,  sketch,   icon,  or  text.     </a:t>
            </a:r>
            <a:endParaRPr sz="1200"/>
          </a:p>
          <a:p>
            <a:pPr lvl="0">
              <a:lnSpc>
                <a:spcPct val="100000"/>
              </a:lnSpc>
              <a:defRPr sz="1800"/>
            </a:pPr>
            <a:endParaRPr sz="1200"/>
          </a:p>
          <a:p>
            <a:pPr lvl="0">
              <a:lnSpc>
                <a:spcPct val="100000"/>
              </a:lnSpc>
              <a:defRPr sz="1800"/>
            </a:pPr>
            <a:r>
              <a:rPr sz="1200"/>
              <a:t>The  students  were  given  one  sheet  of  A4  paper, and had access to their own pens, pencils and colored highlighters.  </a:t>
            </a:r>
            <a:endParaRPr sz="1200"/>
          </a:p>
          <a:p>
            <a:pPr lvl="0">
              <a:lnSpc>
                <a:spcPct val="100000"/>
              </a:lnSpc>
              <a:defRPr sz="1800"/>
            </a:pPr>
            <a:endParaRPr sz="1200"/>
          </a:p>
          <a:p>
            <a:pPr lvl="0">
              <a:lnSpc>
                <a:spcPct val="100000"/>
              </a:lnSpc>
              <a:defRPr sz="1800"/>
            </a:pPr>
            <a:endParaRPr sz="1200"/>
          </a:p>
          <a:p>
            <a:pPr lvl="0">
              <a:lnSpc>
                <a:spcPct val="100000"/>
              </a:lnSpc>
              <a:defRPr sz="1800"/>
            </a:pPr>
            <a:endParaRPr sz="1200"/>
          </a:p>
          <a:p>
            <a:pPr lvl="0">
              <a:lnSpc>
                <a:spcPct val="100000"/>
              </a:lnSpc>
              <a:defRPr sz="1800"/>
            </a:pPr>
            <a:endParaRPr sz="1200"/>
          </a:p>
          <a:p>
            <a:pPr lvl="0">
              <a:lnSpc>
                <a:spcPct val="100000"/>
              </a:lnSpc>
              <a:defRPr sz="1800"/>
            </a:pPr>
            <a:r>
              <a:rPr sz="1200"/>
              <a:t> </a:t>
            </a:r>
            <a:endParaRPr sz="1200"/>
          </a:p>
          <a:p>
            <a:pPr lvl="0">
              <a:lnSpc>
                <a:spcPct val="100000"/>
              </a:lnSpc>
              <a:defRPr sz="1800"/>
            </a:pPr>
            <a:endParaRPr sz="120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79" name="Shape 379"/>
          <p:cNvSpPr/>
          <p:nvPr>
            <p:ph type="sldImg"/>
          </p:nvPr>
        </p:nvSpPr>
        <p:spPr>
          <a:prstGeom prst="rect">
            <a:avLst/>
          </a:prstGeom>
        </p:spPr>
        <p:txBody>
          <a:bodyPr/>
          <a:lstStyle/>
          <a:p>
            <a:pPr lvl="0"/>
          </a:p>
        </p:txBody>
      </p:sp>
      <p:sp>
        <p:nvSpPr>
          <p:cNvPr id="380" name="Shape 380"/>
          <p:cNvSpPr/>
          <p:nvPr>
            <p:ph type="body" sz="quarter" idx="1"/>
          </p:nvPr>
        </p:nvSpPr>
        <p:spPr>
          <a:prstGeom prst="rect">
            <a:avLst/>
          </a:prstGeom>
        </p:spPr>
        <p:txBody>
          <a:bodyPr/>
          <a:lstStyle/>
          <a:p>
            <a:pPr lvl="0">
              <a:defRPr sz="1800"/>
            </a:pPr>
            <a:endParaRPr sz="1200"/>
          </a:p>
          <a:p>
            <a:pPr lvl="0">
              <a:lnSpc>
                <a:spcPct val="100000"/>
              </a:lnSpc>
              <a:defRPr sz="1800"/>
            </a:pPr>
            <a:r>
              <a:rPr sz="1200"/>
              <a:t>The  coding  scheme  was  developed  by  the  author  using  a  directed  approach  (Hsieh  &amp;   Shannon,  2005).    </a:t>
            </a:r>
            <a:endParaRPr sz="1200"/>
          </a:p>
          <a:p>
            <a:pPr lvl="0" marL="211666" indent="-211666">
              <a:lnSpc>
                <a:spcPct val="100000"/>
              </a:lnSpc>
              <a:buSzPct val="100000"/>
              <a:buAutoNum type="arabicParenBoth" startAt="1"/>
              <a:defRPr sz="1800"/>
            </a:pPr>
            <a:r>
              <a:rPr sz="1200"/>
              <a:t>First,  categories  were  defined  in  response  to  the  foreshadowing   questions,  in  alignment  with  the  discussion  of  form  and  space  in  Tversky  (2011).    </a:t>
            </a:r>
            <a:endParaRPr sz="1200"/>
          </a:p>
          <a:p>
            <a:pPr lvl="0" marL="211666" indent="-211666">
              <a:lnSpc>
                <a:spcPct val="100000"/>
              </a:lnSpc>
              <a:buSzPct val="100000"/>
              <a:buAutoNum type="arabicParenBoth" startAt="1"/>
              <a:defRPr sz="1800"/>
            </a:pPr>
            <a:r>
              <a:rPr sz="1200"/>
              <a:t>The   author  then  reviewed  a  subset  of  diagrams  (n=5),  and  applied  the  coding  scheme.     Multiple  modifications  were  made  during  this  inductive  process,  including  the  addition   of  two  categories  the  researcher  noted  as  present  and  variant  in  the  sample,  and   removal  of  one  category  that  proved  too  subjective  to  evaluate2.    The  researcher  then   developed  operational  definitions  for  each  variable  and  set  variable  values  that  were   exhaustive  and  mutually  exclusive  (Theo  &amp;  Jewitt,  2004).      </a:t>
            </a:r>
            <a:endParaRPr sz="1200"/>
          </a:p>
          <a:p>
            <a:pPr lvl="0" marL="211666" indent="-211666">
              <a:lnSpc>
                <a:spcPct val="100000"/>
              </a:lnSpc>
              <a:buSzPct val="100000"/>
              <a:buAutoNum type="arabicParenBoth" startAt="1"/>
              <a:defRPr sz="1800"/>
            </a:pPr>
            <a:r>
              <a:rPr sz="1200"/>
              <a:t>The  resulting  scheme  was  then  applied  to  the  diagrams  by  two  additional  raters,  who   coded  the  entire  sample.    Three  graduate  students  in  Cognitive  Visualization  (including  the  author)  coded  the   resulting  diagrams  following  the  procedure  for  directed  qualitative  content  analysis   (see  Hsieh  &amp;  Shannon,  2005;  Krippendorff,  1989;  Patton,  2002,  for  a  thorough   description).  The  raters  agreed  on  the  operational  definitions  for  each  component  in  the   coding  scheme  before  analyzing  two  diagrams  from  the  sample  as  a  training  exercise.     After  every  five  diagrams,  the  raters  paused  to  discuss  their   evaluations,  following  the  constant  comparison  method  (Glasner  &amp;  Strauss,  1967  as   cited  in  Marsh  &amp;  White,  2006).    In  the  case  of  discrepancies,  each  rater  explained  their   interpretation  of  the  code,  after  which  raters  could  revise  or  maintain  their  original   assessment.    In  one  case,  a  revision  to  an  operational  definition  was  proposed,  and  the   corresponding  components  of  the  previously  reviewed  diagrams  were  re-evaluated.     The  final  coding  scheme  reflects  a  response  to  the  both  the  research  questions  and  the   evidence  present  in  the  sample.  As  the  sample  size  (n=25)  was  small,  each  rater  proceeded  to  code  the  entirety  of  the   sample.      </a:t>
            </a:r>
            <a:endParaRPr sz="1200"/>
          </a:p>
          <a:p>
            <a:pPr lvl="0" marL="211666" indent="-211666">
              <a:lnSpc>
                <a:spcPct val="100000"/>
              </a:lnSpc>
              <a:buSzPct val="100000"/>
              <a:buAutoNum type="arabicParenBoth" startAt="1"/>
              <a:defRPr sz="1800"/>
            </a:pPr>
            <a:endParaRPr sz="120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17" name="Shape 417"/>
          <p:cNvSpPr/>
          <p:nvPr>
            <p:ph type="sldImg"/>
          </p:nvPr>
        </p:nvSpPr>
        <p:spPr>
          <a:prstGeom prst="rect">
            <a:avLst/>
          </a:prstGeom>
        </p:spPr>
        <p:txBody>
          <a:bodyPr/>
          <a:lstStyle/>
          <a:p>
            <a:pPr lvl="0"/>
          </a:p>
        </p:txBody>
      </p:sp>
      <p:sp>
        <p:nvSpPr>
          <p:cNvPr id="418" name="Shape 418"/>
          <p:cNvSpPr/>
          <p:nvPr>
            <p:ph type="body" sz="quarter" idx="1"/>
          </p:nvPr>
        </p:nvSpPr>
        <p:spPr>
          <a:prstGeom prst="rect">
            <a:avLst/>
          </a:prstGeom>
        </p:spPr>
        <p:txBody>
          <a:bodyPr/>
          <a:lstStyle/>
          <a:p>
            <a:pPr lvl="0">
              <a:defRPr sz="1800"/>
            </a:pPr>
            <a:r>
              <a:rPr sz="1200"/>
              <a:t>(4) Coding  results  for  the  whole  sample  were  then  evaluated  for  interXrater  reliability,  with   positive  outcomes.    Krippendorff  ‘s  alpha  was  selected  as  the  most  appropriate  measure   of  reliability  for  nominal  variables  assessed  by  more  than  two  coders  (Hayes  &amp;   Krippendorff,  2007).    For  use  of  space  (S1XS6)  α  =  0.876,  use  of  form  (F1XF5)  α  =  1.000   and  primary  mechanisms  (M1XM5)  α  =  0.972,  all  exceeding  the  recommended  threshold   of  α  ≥  0.800  (Geertzen,  2012;  Lombard,  SnyderXDuch,  &amp;  Bracken,  2004).      </a:t>
            </a:r>
            <a:endParaRPr sz="1200"/>
          </a:p>
          <a:p>
            <a:pPr lvl="0">
              <a:defRPr sz="1800"/>
            </a:pPr>
            <a:endParaRPr sz="1200"/>
          </a:p>
          <a:p>
            <a:pPr lvl="0">
              <a:defRPr sz="1800"/>
            </a:pPr>
            <a:r>
              <a:rPr sz="1200"/>
              <a:t>(5) Finally,  a  combined  coding  result  was  constructed  from  the  individual  results  (based  on   the  majority  rating)  for  use  in  data  analysis.</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29" name="Shape 429"/>
          <p:cNvSpPr/>
          <p:nvPr>
            <p:ph type="sldImg"/>
          </p:nvPr>
        </p:nvSpPr>
        <p:spPr>
          <a:prstGeom prst="rect">
            <a:avLst/>
          </a:prstGeom>
        </p:spPr>
        <p:txBody>
          <a:bodyPr/>
          <a:lstStyle/>
          <a:p>
            <a:pPr lvl="0"/>
          </a:p>
        </p:txBody>
      </p:sp>
      <p:sp>
        <p:nvSpPr>
          <p:cNvPr id="430" name="Shape 430"/>
          <p:cNvSpPr/>
          <p:nvPr>
            <p:ph type="body" sz="quarter" idx="1"/>
          </p:nvPr>
        </p:nvSpPr>
        <p:spPr>
          <a:prstGeom prst="rect">
            <a:avLst/>
          </a:prstGeom>
        </p:spPr>
        <p:txBody>
          <a:bodyPr/>
          <a:lstStyle/>
          <a:p>
            <a:pPr lvl="0">
              <a:defRPr sz="1800"/>
            </a:pPr>
            <a:endParaRPr sz="1200"/>
          </a:p>
          <a:p>
            <a:pPr lvl="0">
              <a:defRPr sz="1800"/>
            </a:pPr>
            <a:r>
              <a:rPr sz="1200"/>
              <a:t>We first analyzed the diagrams for their use of space.  </a:t>
            </a:r>
            <a:endParaRPr sz="1200"/>
          </a:p>
          <a:p>
            <a:pPr lvl="0">
              <a:defRPr sz="1800"/>
            </a:pPr>
            <a:r>
              <a:rPr sz="1200"/>
              <a:t>We determined if the </a:t>
            </a:r>
            <a:r>
              <a:rPr b="1" sz="1200"/>
              <a:t>Gestalt use of space</a:t>
            </a:r>
            <a:r>
              <a:rPr sz="1200"/>
              <a:t> was primarily </a:t>
            </a:r>
            <a:r>
              <a:rPr b="1" i="1" sz="1200"/>
              <a:t>linear</a:t>
            </a:r>
            <a:r>
              <a:rPr sz="1200"/>
              <a:t> or </a:t>
            </a:r>
            <a:r>
              <a:rPr b="1" i="1" sz="1200"/>
              <a:t>circular. </a:t>
            </a:r>
            <a:endParaRPr b="1" i="1" sz="1200"/>
          </a:p>
          <a:p>
            <a:pPr lvl="0">
              <a:defRPr sz="1800"/>
            </a:pPr>
            <a:endParaRPr b="1" i="1" sz="1200"/>
          </a:p>
          <a:p>
            <a:pPr lvl="0">
              <a:defRPr sz="1800"/>
            </a:pPr>
            <a:r>
              <a:rPr b="1" i="1" sz="1200"/>
              <a:t>Then we evaluated the direction of the flow of information.  </a:t>
            </a:r>
            <a:endParaRPr b="1" i="1" sz="1200"/>
          </a:p>
          <a:p>
            <a:pPr lvl="0">
              <a:defRPr sz="1800"/>
            </a:pPr>
            <a:r>
              <a:rPr sz="1200"/>
              <a:t>For linear representations, we evaluated the direction in </a:t>
            </a:r>
            <a:r>
              <a:rPr b="1" sz="1200"/>
              <a:t>horizontal</a:t>
            </a:r>
            <a:r>
              <a:rPr sz="1200"/>
              <a:t> and </a:t>
            </a:r>
            <a:r>
              <a:rPr b="1" sz="1200"/>
              <a:t>vertical</a:t>
            </a:r>
            <a:r>
              <a:rPr sz="1200"/>
              <a:t> </a:t>
            </a:r>
            <a:endParaRPr sz="1200"/>
          </a:p>
          <a:p>
            <a:pPr lvl="0">
              <a:defRPr sz="1800"/>
            </a:pPr>
            <a:r>
              <a:rPr sz="1200"/>
              <a:t>For circular representations, we evaluated the direction along the </a:t>
            </a:r>
            <a:r>
              <a:rPr b="1" sz="1200"/>
              <a:t>circumference</a:t>
            </a:r>
            <a:r>
              <a:rPr sz="1200"/>
              <a:t>, and along the </a:t>
            </a:r>
            <a:r>
              <a:rPr b="1" sz="1200"/>
              <a:t>radius</a:t>
            </a:r>
            <a:r>
              <a:rPr sz="1200"/>
              <a:t>.  </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47" name="Shape 447"/>
          <p:cNvSpPr/>
          <p:nvPr>
            <p:ph type="sldImg"/>
          </p:nvPr>
        </p:nvSpPr>
        <p:spPr>
          <a:prstGeom prst="rect">
            <a:avLst/>
          </a:prstGeom>
        </p:spPr>
        <p:txBody>
          <a:bodyPr/>
          <a:lstStyle/>
          <a:p>
            <a:pPr lvl="0"/>
          </a:p>
        </p:txBody>
      </p:sp>
      <p:sp>
        <p:nvSpPr>
          <p:cNvPr id="448" name="Shape 448"/>
          <p:cNvSpPr/>
          <p:nvPr>
            <p:ph type="body" sz="quarter" idx="1"/>
          </p:nvPr>
        </p:nvSpPr>
        <p:spPr>
          <a:prstGeom prst="rect">
            <a:avLst/>
          </a:prstGeom>
        </p:spPr>
        <p:txBody>
          <a:bodyPr/>
          <a:lstStyle/>
          <a:p>
            <a:pPr lvl="0">
              <a:defRPr sz="1800"/>
            </a:pPr>
            <a:endParaRPr sz="1200"/>
          </a:p>
          <a:p>
            <a:pPr lvl="0">
              <a:defRPr sz="1800"/>
            </a:pPr>
            <a:r>
              <a:rPr sz="1200"/>
              <a:t>We then analyzed the diagrams for their use of form. </a:t>
            </a:r>
            <a:endParaRPr sz="1200"/>
          </a:p>
          <a:p>
            <a:pPr lvl="0">
              <a:defRPr sz="1800"/>
            </a:pPr>
            <a:r>
              <a:rPr sz="1200"/>
              <a:t>Each diagram was coded yes/no to see if they contained</a:t>
            </a:r>
            <a:endParaRPr sz="1200"/>
          </a:p>
          <a:p>
            <a:pPr lvl="0">
              <a:defRPr sz="1800"/>
            </a:pPr>
            <a:r>
              <a:rPr b="1" sz="1200"/>
              <a:t>text</a:t>
            </a:r>
            <a:endParaRPr b="1" sz="1200"/>
          </a:p>
          <a:p>
            <a:pPr lvl="0">
              <a:defRPr sz="1800"/>
            </a:pPr>
            <a:r>
              <a:rPr b="1" sz="1200"/>
              <a:t>number</a:t>
            </a:r>
            <a:endParaRPr b="1" sz="1200"/>
          </a:p>
          <a:p>
            <a:pPr lvl="0">
              <a:defRPr sz="1800"/>
            </a:pPr>
            <a:r>
              <a:rPr b="1" sz="1200"/>
              <a:t>arrow</a:t>
            </a:r>
            <a:endParaRPr b="1" sz="1200"/>
          </a:p>
          <a:p>
            <a:pPr lvl="0">
              <a:defRPr sz="1800"/>
            </a:pPr>
            <a:r>
              <a:rPr b="1" sz="1200"/>
              <a:t>drawing</a:t>
            </a:r>
            <a:endParaRPr b="1" sz="1200"/>
          </a:p>
          <a:p>
            <a:pPr lvl="0">
              <a:defRPr sz="1800"/>
            </a:pPr>
            <a:r>
              <a:rPr b="1" sz="1200"/>
              <a:t>color</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69" name="Shape 469"/>
          <p:cNvSpPr/>
          <p:nvPr>
            <p:ph type="sldImg"/>
          </p:nvPr>
        </p:nvSpPr>
        <p:spPr>
          <a:prstGeom prst="rect">
            <a:avLst/>
          </a:prstGeom>
        </p:spPr>
        <p:txBody>
          <a:bodyPr/>
          <a:lstStyle/>
          <a:p>
            <a:pPr lvl="0"/>
          </a:p>
        </p:txBody>
      </p:sp>
      <p:sp>
        <p:nvSpPr>
          <p:cNvPr id="470" name="Shape 470"/>
          <p:cNvSpPr/>
          <p:nvPr>
            <p:ph type="body" sz="quarter" idx="1"/>
          </p:nvPr>
        </p:nvSpPr>
        <p:spPr>
          <a:prstGeom prst="rect">
            <a:avLst/>
          </a:prstGeom>
        </p:spPr>
        <p:txBody>
          <a:bodyPr/>
          <a:lstStyle/>
          <a:p>
            <a:pPr lvl="0">
              <a:defRPr sz="1800"/>
            </a:pPr>
            <a:r>
              <a:rPr sz="1200"/>
              <a:t>Of the 25 diagrams analyzed, </a:t>
            </a:r>
            <a:endParaRPr sz="1200"/>
          </a:p>
          <a:p>
            <a:pPr lvl="0">
              <a:defRPr sz="1800"/>
            </a:pPr>
            <a:r>
              <a:rPr b="1" sz="1200"/>
              <a:t>84%</a:t>
            </a:r>
            <a:r>
              <a:rPr sz="1200"/>
              <a:t> (21) were characterized by a </a:t>
            </a:r>
            <a:r>
              <a:rPr b="1" sz="1200"/>
              <a:t>linear</a:t>
            </a:r>
            <a:r>
              <a:rPr sz="1200"/>
              <a:t> flow of  information. </a:t>
            </a:r>
            <a:endParaRPr sz="120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76" name="Shape 476"/>
          <p:cNvSpPr/>
          <p:nvPr>
            <p:ph type="sldImg"/>
          </p:nvPr>
        </p:nvSpPr>
        <p:spPr>
          <a:prstGeom prst="rect">
            <a:avLst/>
          </a:prstGeom>
        </p:spPr>
        <p:txBody>
          <a:bodyPr/>
          <a:lstStyle/>
          <a:p>
            <a:pPr lvl="0"/>
          </a:p>
        </p:txBody>
      </p:sp>
      <p:sp>
        <p:nvSpPr>
          <p:cNvPr id="477" name="Shape 477"/>
          <p:cNvSpPr/>
          <p:nvPr>
            <p:ph type="body" sz="quarter" idx="1"/>
          </p:nvPr>
        </p:nvSpPr>
        <p:spPr>
          <a:prstGeom prst="rect">
            <a:avLst/>
          </a:prstGeom>
        </p:spPr>
        <p:txBody>
          <a:bodyPr/>
          <a:lstStyle/>
          <a:p>
            <a:pPr lvl="0">
              <a:defRPr sz="1800"/>
            </a:pPr>
            <a:r>
              <a:rPr sz="1200"/>
              <a:t> In this set, </a:t>
            </a:r>
            <a:r>
              <a:rPr b="1" sz="1200"/>
              <a:t>76</a:t>
            </a:r>
            <a:r>
              <a:rPr sz="1200"/>
              <a:t>% (16) adopted a </a:t>
            </a:r>
            <a:r>
              <a:rPr b="1" sz="1200"/>
              <a:t>left to right horizontal orientation</a:t>
            </a:r>
            <a:r>
              <a:rPr sz="1200"/>
              <a:t>, while  </a:t>
            </a:r>
            <a:r>
              <a:rPr b="1" sz="1200"/>
              <a:t>20</a:t>
            </a:r>
            <a:r>
              <a:rPr sz="1200"/>
              <a:t>% (4) </a:t>
            </a:r>
            <a:r>
              <a:rPr b="1" sz="1200"/>
              <a:t>alternated left to right and right to lef</a:t>
            </a:r>
            <a:r>
              <a:rPr sz="1200"/>
              <a:t>t.  </a:t>
            </a:r>
            <a:br>
              <a:rPr sz="1200"/>
            </a:br>
            <a:r>
              <a:rPr b="1" sz="1200"/>
              <a:t>90</a:t>
            </a:r>
            <a:r>
              <a:rPr sz="1200"/>
              <a:t>% adopted a </a:t>
            </a:r>
            <a:r>
              <a:rPr b="1" sz="1200"/>
              <a:t>top to bottom vertical  orientation</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85" name="Shape 485"/>
          <p:cNvSpPr/>
          <p:nvPr>
            <p:ph type="sldImg"/>
          </p:nvPr>
        </p:nvSpPr>
        <p:spPr>
          <a:prstGeom prst="rect">
            <a:avLst/>
          </a:prstGeom>
        </p:spPr>
        <p:txBody>
          <a:bodyPr/>
          <a:lstStyle/>
          <a:p>
            <a:pPr lvl="0"/>
          </a:p>
        </p:txBody>
      </p:sp>
      <p:sp>
        <p:nvSpPr>
          <p:cNvPr id="486" name="Shape 486"/>
          <p:cNvSpPr/>
          <p:nvPr>
            <p:ph type="body" sz="quarter" idx="1"/>
          </p:nvPr>
        </p:nvSpPr>
        <p:spPr>
          <a:prstGeom prst="rect">
            <a:avLst/>
          </a:prstGeom>
        </p:spPr>
        <p:txBody>
          <a:bodyPr/>
          <a:lstStyle/>
          <a:p>
            <a:pPr lvl="0">
              <a:defRPr sz="1800"/>
            </a:pPr>
            <a:r>
              <a:rPr sz="1200"/>
              <a:t>diagram 1 is in the majority right-&gt;left, top-&gt;bottom</a:t>
            </a:r>
            <a:endParaRPr sz="1200"/>
          </a:p>
          <a:p>
            <a:pPr lvl="0">
              <a:defRPr sz="1800"/>
            </a:pPr>
            <a:r>
              <a:rPr sz="1200"/>
              <a:t>diagram 2 is the “snake” form, we found 4 of these, but they always used line or arrow to indicate the direction of flow was changing. </a:t>
            </a:r>
            <a:endParaRPr sz="1200"/>
          </a:p>
          <a:p>
            <a:pPr lvl="0">
              <a:defRPr sz="1800"/>
            </a:pPr>
            <a:r>
              <a:rPr sz="1200"/>
              <a:t>diagram 3 is a typical circular form</a:t>
            </a:r>
            <a:endParaRPr sz="1200"/>
          </a:p>
          <a:p>
            <a:pPr lvl="0">
              <a:defRPr sz="1800"/>
            </a:pPr>
            <a:r>
              <a:rPr sz="1200"/>
              <a:t>diagram 4 is the only CCW circular representation</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2" name="Shape 62"/>
          <p:cNvSpPr/>
          <p:nvPr>
            <p:ph type="sldImg"/>
          </p:nvPr>
        </p:nvSpPr>
        <p:spPr>
          <a:prstGeom prst="rect">
            <a:avLst/>
          </a:prstGeom>
        </p:spPr>
        <p:txBody>
          <a:bodyPr/>
          <a:lstStyle/>
          <a:p>
            <a:pPr lvl="0"/>
          </a:p>
        </p:txBody>
      </p:sp>
      <p:sp>
        <p:nvSpPr>
          <p:cNvPr id="63" name="Shape 63"/>
          <p:cNvSpPr/>
          <p:nvPr>
            <p:ph type="body" sz="quarter" idx="1"/>
          </p:nvPr>
        </p:nvSpPr>
        <p:spPr>
          <a:prstGeom prst="rect">
            <a:avLst/>
          </a:prstGeom>
        </p:spPr>
        <p:txBody>
          <a:bodyPr/>
          <a:lstStyle/>
          <a:p>
            <a:pPr lvl="0">
              <a:defRPr sz="1800"/>
            </a:pPr>
            <a:r>
              <a:rPr b="1" sz="1200"/>
              <a:t>I set out this semester</a:t>
            </a:r>
            <a:r>
              <a:rPr sz="1200"/>
              <a:t> to learn everything I could about </a:t>
            </a:r>
            <a:r>
              <a:rPr i="1" sz="1200"/>
              <a:t>time, </a:t>
            </a:r>
            <a:r>
              <a:rPr sz="1200"/>
              <a:t>and so of course started with philosophy. From this literature  I learned there are a number of perspectives on the ontology and epistemology of time.  I also learned that I am not a metaphycicist, and am happy to leave philosophy to the philosophers :-) </a:t>
            </a:r>
            <a:endParaRPr sz="1200"/>
          </a:p>
          <a:p>
            <a:pPr lvl="0">
              <a:defRPr sz="1800"/>
            </a:pPr>
            <a:endParaRPr sz="1200"/>
          </a:p>
          <a:p>
            <a:pPr lvl="0">
              <a:defRPr sz="1800"/>
            </a:pPr>
            <a:r>
              <a:rPr sz="1200"/>
              <a:t>I moved on to the psychology literature, hoping to find a more concrete discussion of our experience of time, and the nature of our relationship to time.  I found the topic of time has had a long history in psychology research, going all the way back to William James.  However, much of the research has focused on issues of perception.  The question of time use has received relatively less attention, primarily in applied areas.  </a:t>
            </a:r>
            <a:endParaRPr sz="1200"/>
          </a:p>
          <a:p>
            <a:pPr lvl="0">
              <a:defRPr sz="1800"/>
            </a:pPr>
            <a:endParaRPr sz="1200"/>
          </a:p>
          <a:p>
            <a:pPr lvl="0">
              <a:defRPr sz="1800"/>
            </a:pPr>
            <a:r>
              <a:rPr sz="1200"/>
              <a:t>Meanwhile, throughout the 20th century researchers in sociology and economics developed sophisticated methods for studying time use in order to compare populations and inform policy decisions.  </a:t>
            </a:r>
            <a:endParaRPr sz="1200"/>
          </a:p>
          <a:p>
            <a:pPr lvl="0">
              <a:defRPr sz="1800"/>
            </a:pPr>
            <a:endParaRPr sz="1200"/>
          </a:p>
          <a:p>
            <a:pPr lvl="0">
              <a:defRPr sz="1800"/>
            </a:pPr>
            <a:r>
              <a:rPr sz="1200"/>
              <a:t>Since the UPMF team wishes to use these methods for their future data collection, I chose to explore conceptual frameworks for time use research, and find a suitable approach for psychological investigations in the sociological tradition.</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91" name="Shape 491"/>
          <p:cNvSpPr/>
          <p:nvPr>
            <p:ph type="sldImg"/>
          </p:nvPr>
        </p:nvSpPr>
        <p:spPr>
          <a:prstGeom prst="rect">
            <a:avLst/>
          </a:prstGeom>
        </p:spPr>
        <p:txBody>
          <a:bodyPr/>
          <a:lstStyle/>
          <a:p>
            <a:pPr lvl="0"/>
          </a:p>
        </p:txBody>
      </p:sp>
      <p:sp>
        <p:nvSpPr>
          <p:cNvPr id="492" name="Shape 492"/>
          <p:cNvSpPr/>
          <p:nvPr>
            <p:ph type="body" sz="quarter" idx="1"/>
          </p:nvPr>
        </p:nvSpPr>
        <p:spPr>
          <a:prstGeom prst="rect">
            <a:avLst/>
          </a:prstGeom>
        </p:spPr>
        <p:txBody>
          <a:bodyPr/>
          <a:lstStyle/>
          <a:p>
            <a:pPr lvl="0">
              <a:defRPr sz="1800"/>
            </a:pPr>
            <a:r>
              <a:rPr sz="1200"/>
              <a:t>Nearly all of the students (</a:t>
            </a:r>
            <a:r>
              <a:rPr b="1" sz="1200"/>
              <a:t>88</a:t>
            </a:r>
            <a:r>
              <a:rPr sz="1200"/>
              <a:t>%) depicted the start of their day in the upper left corner  of the page.  </a:t>
            </a:r>
            <a:br>
              <a:rPr sz="1200"/>
            </a:br>
            <a:r>
              <a:rPr sz="1200"/>
              <a:t>Of the remaining three, two were circular representations and one was  linear.  </a:t>
            </a:r>
            <a:endParaRPr sz="120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01" name="Shape 501"/>
          <p:cNvSpPr/>
          <p:nvPr>
            <p:ph type="sldImg"/>
          </p:nvPr>
        </p:nvSpPr>
        <p:spPr>
          <a:prstGeom prst="rect">
            <a:avLst/>
          </a:prstGeom>
        </p:spPr>
        <p:txBody>
          <a:bodyPr/>
          <a:lstStyle/>
          <a:p>
            <a:pPr lvl="0"/>
          </a:p>
        </p:txBody>
      </p:sp>
      <p:sp>
        <p:nvSpPr>
          <p:cNvPr id="502" name="Shape 502"/>
          <p:cNvSpPr/>
          <p:nvPr>
            <p:ph type="body" sz="quarter" idx="1"/>
          </p:nvPr>
        </p:nvSpPr>
        <p:spPr>
          <a:prstGeom prst="rect">
            <a:avLst/>
          </a:prstGeom>
        </p:spPr>
        <p:txBody>
          <a:bodyPr/>
          <a:lstStyle/>
          <a:p>
            <a:pPr lvl="0">
              <a:defRPr sz="1800"/>
            </a:pPr>
            <a:r>
              <a:rPr sz="1200"/>
              <a:t>The most frequently used form was </a:t>
            </a:r>
            <a:r>
              <a:rPr b="1" sz="1200"/>
              <a:t>numbers</a:t>
            </a:r>
            <a:r>
              <a:rPr sz="1200"/>
              <a:t> at, with the least  frequent being </a:t>
            </a:r>
            <a:r>
              <a:rPr b="1" sz="1200"/>
              <a:t>color</a:t>
            </a:r>
            <a:r>
              <a:rPr sz="1200"/>
              <a:t> at </a:t>
            </a:r>
            <a:r>
              <a:rPr b="1" sz="1200"/>
              <a:t>52</a:t>
            </a:r>
            <a:r>
              <a:rPr sz="1200"/>
              <a:t>%.  </a:t>
            </a:r>
            <a:br>
              <a:rPr sz="1200"/>
            </a:br>
            <a:r>
              <a:rPr sz="1200"/>
              <a:t>Five diagrams made use of all five types of form evaluated.   </a:t>
            </a:r>
            <a:br>
              <a:rPr sz="1200"/>
            </a:br>
            <a:r>
              <a:rPr sz="1200"/>
              <a:t>Visual examination of the frequency distribution suggests a relationship between the  use of number and text, and drawing and color, though the sample was too small to evaluate statistical correlation.</a:t>
            </a:r>
            <a:endParaRPr sz="120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08" name="Shape 508"/>
          <p:cNvSpPr/>
          <p:nvPr>
            <p:ph type="sldImg"/>
          </p:nvPr>
        </p:nvSpPr>
        <p:spPr>
          <a:prstGeom prst="rect">
            <a:avLst/>
          </a:prstGeom>
        </p:spPr>
        <p:txBody>
          <a:bodyPr/>
          <a:lstStyle/>
          <a:p>
            <a:pPr lvl="0"/>
          </a:p>
        </p:txBody>
      </p:sp>
      <p:sp>
        <p:nvSpPr>
          <p:cNvPr id="509" name="Shape 509"/>
          <p:cNvSpPr/>
          <p:nvPr>
            <p:ph type="body" sz="quarter" idx="1"/>
          </p:nvPr>
        </p:nvSpPr>
        <p:spPr>
          <a:prstGeom prst="rect">
            <a:avLst/>
          </a:prstGeom>
        </p:spPr>
        <p:txBody>
          <a:bodyPr/>
          <a:lstStyle/>
          <a:p>
            <a:pPr lvl="0">
              <a:defRPr sz="1800"/>
            </a:pPr>
            <a:r>
              <a:rPr sz="1200"/>
              <a:t>Our first prediction was the use of realistic drawings and text to depict activities.  </a:t>
            </a:r>
            <a:br>
              <a:rPr sz="1200"/>
            </a:br>
            <a:r>
              <a:rPr sz="1200"/>
              <a:t>Comparison of frequency in the coded data supports this hypothesis, with </a:t>
            </a:r>
            <a:r>
              <a:rPr b="1" sz="1200"/>
              <a:t>80</a:t>
            </a:r>
            <a:r>
              <a:rPr sz="1200"/>
              <a:t>% of the  sample using </a:t>
            </a:r>
            <a:r>
              <a:rPr b="1" sz="1200"/>
              <a:t>text</a:t>
            </a:r>
            <a:r>
              <a:rPr sz="1200"/>
              <a:t>, and </a:t>
            </a:r>
            <a:r>
              <a:rPr b="1" sz="1200"/>
              <a:t>70</a:t>
            </a:r>
            <a:r>
              <a:rPr sz="1200"/>
              <a:t>% using </a:t>
            </a:r>
            <a:r>
              <a:rPr b="1" sz="1200"/>
              <a:t>drawings</a:t>
            </a:r>
            <a:r>
              <a:rPr sz="1200"/>
              <a:t>. </a:t>
            </a:r>
            <a:br>
              <a:rPr sz="1200"/>
            </a:br>
            <a:r>
              <a:rPr sz="1200"/>
              <a:t>Two novel representations </a:t>
            </a:r>
            <a:r>
              <a:rPr b="1" sz="1200"/>
              <a:t>differentiated</a:t>
            </a:r>
            <a:r>
              <a:rPr sz="1200"/>
              <a:t>  activities through the use of </a:t>
            </a:r>
            <a:r>
              <a:rPr b="1" sz="1200"/>
              <a:t>color</a:t>
            </a:r>
            <a:r>
              <a:rPr sz="1200"/>
              <a:t>.  </a:t>
            </a:r>
            <a:br>
              <a:rPr sz="1200"/>
            </a:br>
            <a:r>
              <a:rPr b="1" sz="1200"/>
              <a:t>60</a:t>
            </a:r>
            <a:r>
              <a:rPr sz="1200"/>
              <a:t>% of the drawings used </a:t>
            </a:r>
            <a:r>
              <a:rPr b="1" sz="1200"/>
              <a:t>both text and drawing</a:t>
            </a:r>
            <a:r>
              <a:rPr sz="1200"/>
              <a:t>,  and all three raters noted the use of text to mitigate poorly executed sketches.  </a:t>
            </a:r>
            <a:endParaRPr sz="120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14" name="Shape 514"/>
          <p:cNvSpPr/>
          <p:nvPr>
            <p:ph type="sldImg"/>
          </p:nvPr>
        </p:nvSpPr>
        <p:spPr>
          <a:prstGeom prst="rect">
            <a:avLst/>
          </a:prstGeom>
        </p:spPr>
        <p:txBody>
          <a:bodyPr/>
          <a:lstStyle/>
          <a:p>
            <a:pPr lvl="0"/>
          </a:p>
        </p:txBody>
      </p:sp>
      <p:sp>
        <p:nvSpPr>
          <p:cNvPr id="515" name="Shape 515"/>
          <p:cNvSpPr/>
          <p:nvPr>
            <p:ph type="body" sz="quarter" idx="1"/>
          </p:nvPr>
        </p:nvSpPr>
        <p:spPr>
          <a:prstGeom prst="rect">
            <a:avLst/>
          </a:prstGeom>
        </p:spPr>
        <p:txBody>
          <a:bodyPr/>
          <a:lstStyle/>
          <a:p>
            <a:pPr lvl="0">
              <a:defRPr sz="1800"/>
            </a:pPr>
            <a:r>
              <a:rPr sz="1200"/>
              <a:t>Only four individuals managed to represent all four components of time use.  </a:t>
            </a:r>
            <a:br>
              <a:rPr sz="1200"/>
            </a:br>
            <a:r>
              <a:rPr b="1" sz="1200"/>
              <a:t>Frequency</a:t>
            </a:r>
            <a:r>
              <a:rPr sz="1200"/>
              <a:t>  was the most commonly neglected component, followed by duration, then timing.    </a:t>
            </a:r>
            <a:br>
              <a:rPr sz="1200"/>
            </a:br>
            <a:r>
              <a:rPr sz="1200"/>
              <a:t>When represented, </a:t>
            </a:r>
            <a:r>
              <a:rPr b="1" sz="1200"/>
              <a:t>numbers</a:t>
            </a:r>
            <a:r>
              <a:rPr sz="1200"/>
              <a:t> were consistently used to depict </a:t>
            </a:r>
            <a:r>
              <a:rPr b="1" sz="1200"/>
              <a:t>frequency and duration</a:t>
            </a:r>
            <a:r>
              <a:rPr sz="1200"/>
              <a:t>.   </a:t>
            </a:r>
            <a:br>
              <a:rPr sz="1200"/>
            </a:br>
            <a:r>
              <a:rPr sz="1200"/>
              <a:t>Our second hypothesis was that duration and frequency would be described using  statistical graphs, independent of the more depictive activity data.  Surprisingly, none of  the results diagrams included statistical graphs. </a:t>
            </a:r>
            <a:endParaRPr sz="1200"/>
          </a:p>
          <a:p>
            <a:pPr lvl="0">
              <a:defRPr sz="1800"/>
            </a:pPr>
            <a:r>
              <a:rPr sz="1200"/>
              <a:t>Our last hypothesis was the use of spatial positioning on the horizontal dimension to  represent timing and sequence.  </a:t>
            </a:r>
            <a:br>
              <a:rPr sz="1200"/>
            </a:br>
            <a:r>
              <a:rPr sz="1200"/>
              <a:t>100% of the drawings used spatial position to  represent sequence, however only 2 diagrams used it to represent timing.  </a:t>
            </a:r>
            <a:br>
              <a:rPr sz="1200"/>
            </a:br>
            <a:r>
              <a:rPr sz="1200"/>
              <a:t>These two  novel representations were both circular, positioning activities around the  corresponding place in space on the face of a clock to indicate the time they occurred.  </a:t>
            </a:r>
            <a:endParaRPr sz="120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31" name="Shape 531"/>
          <p:cNvSpPr/>
          <p:nvPr>
            <p:ph type="sldImg"/>
          </p:nvPr>
        </p:nvSpPr>
        <p:spPr>
          <a:prstGeom prst="rect">
            <a:avLst/>
          </a:prstGeom>
        </p:spPr>
        <p:txBody>
          <a:bodyPr/>
          <a:lstStyle/>
          <a:p>
            <a:pPr lvl="0"/>
          </a:p>
        </p:txBody>
      </p:sp>
      <p:sp>
        <p:nvSpPr>
          <p:cNvPr id="532" name="Shape 532"/>
          <p:cNvSpPr/>
          <p:nvPr>
            <p:ph type="body" sz="quarter" idx="1"/>
          </p:nvPr>
        </p:nvSpPr>
        <p:spPr>
          <a:prstGeom prst="rect">
            <a:avLst/>
          </a:prstGeom>
        </p:spPr>
        <p:txBody>
          <a:bodyPr/>
          <a:lstStyle/>
          <a:p>
            <a:pPr lvl="0">
              <a:defRPr sz="1800"/>
            </a:pPr>
            <a:r>
              <a:rPr sz="1200"/>
              <a:t>In conclusion this afternoon, I’d like to leave you with another quotation, this time from Kajsa Ellegard, a student of Thorsten Hagerstrand.  </a:t>
            </a:r>
            <a:endParaRPr sz="1200"/>
          </a:p>
          <a:p>
            <a:pPr lvl="0">
              <a:defRPr sz="1800"/>
            </a:pPr>
            <a:endParaRPr sz="1200"/>
          </a:p>
          <a:p>
            <a:pPr lvl="0">
              <a:defRPr sz="1800"/>
            </a:pPr>
            <a:r>
              <a:rPr sz="1200"/>
              <a:t>This semester I learned that time use is the study of how we use our time… but it’s complexity is overwhelming.  This complexity reflects a wealth of opportunity for investigation in both cognitive science and visualization.  </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8" name="Shape 78"/>
          <p:cNvSpPr/>
          <p:nvPr>
            <p:ph type="sldImg"/>
          </p:nvPr>
        </p:nvSpPr>
        <p:spPr>
          <a:prstGeom prst="rect">
            <a:avLst/>
          </a:prstGeom>
        </p:spPr>
        <p:txBody>
          <a:bodyPr/>
          <a:lstStyle/>
          <a:p>
            <a:pPr lvl="0"/>
          </a:p>
        </p:txBody>
      </p:sp>
      <p:sp>
        <p:nvSpPr>
          <p:cNvPr id="79" name="Shape 79"/>
          <p:cNvSpPr/>
          <p:nvPr>
            <p:ph type="body" sz="quarter" idx="1"/>
          </p:nvPr>
        </p:nvSpPr>
        <p:spPr>
          <a:prstGeom prst="rect">
            <a:avLst/>
          </a:prstGeom>
        </p:spPr>
        <p:txBody>
          <a:bodyPr/>
          <a:lstStyle/>
          <a:p>
            <a:pPr lvl="0">
              <a:defRPr sz="1800"/>
            </a:pPr>
            <a:r>
              <a:rPr b="1" sz="1200"/>
              <a:t>Time use research refers</a:t>
            </a:r>
            <a:r>
              <a:rPr sz="1200"/>
              <a:t> the study of how humans use their time in the performance of activities.  </a:t>
            </a:r>
            <a:endParaRPr sz="1200"/>
          </a:p>
          <a:p>
            <a:pPr lvl="0">
              <a:defRPr sz="1800"/>
            </a:pPr>
            <a:endParaRPr sz="1200"/>
          </a:p>
          <a:p>
            <a:pPr lvl="0">
              <a:defRPr sz="1800"/>
            </a:pPr>
            <a:r>
              <a:rPr b="1" sz="1200"/>
              <a:t>The earliest academic study of time use </a:t>
            </a:r>
            <a:r>
              <a:rPr sz="1200"/>
              <a:t>was published in 1924, examining the daily life of workers in Russia (Szalai, 1966). </a:t>
            </a:r>
            <a:endParaRPr sz="1200"/>
          </a:p>
          <a:p>
            <a:pPr lvl="0">
              <a:defRPr sz="1800"/>
            </a:pPr>
            <a:r>
              <a:rPr sz="1200"/>
              <a:t>In the first half of the 20th century, researchers investigating household budgets and living conditions conducted similar studies across Europe and North America. </a:t>
            </a:r>
            <a:endParaRPr sz="1200"/>
          </a:p>
          <a:p>
            <a:pPr lvl="0">
              <a:defRPr sz="1800"/>
            </a:pPr>
            <a:r>
              <a:rPr b="1" sz="1200"/>
              <a:t>In the 1960s</a:t>
            </a:r>
            <a:r>
              <a:rPr sz="1200"/>
              <a:t>, the value of time use data to compare populations became apparent, and many countries began collecting large nationally representative samples in conjunction with regular census efforts.  </a:t>
            </a:r>
            <a:endParaRPr sz="1200"/>
          </a:p>
          <a:p>
            <a:pPr lvl="0">
              <a:defRPr sz="1800"/>
            </a:pPr>
            <a:r>
              <a:rPr sz="1200"/>
              <a:t>This information is very informative if it can be compared between countries, and so a number of efforts, notably by the EuroStat (the statistics office of the european union) have recommended guidelines for how to collect time use data so it can be more easily compared. The result is a large base of literature, a number of existing datasets and a well-defined methodology (Juster &amp; Stafford, 1991).</a:t>
            </a:r>
            <a:endParaRPr sz="1200"/>
          </a:p>
          <a:p>
            <a:pPr lvl="0">
              <a:defRPr sz="1800"/>
            </a:pPr>
            <a:endParaRPr sz="1200"/>
          </a:p>
          <a:p>
            <a:pPr lvl="0">
              <a:defRPr sz="1800"/>
            </a:pPr>
            <a:r>
              <a:rPr b="1" sz="1200"/>
              <a:t>In Europe and developing countries</a:t>
            </a:r>
            <a:r>
              <a:rPr sz="1200"/>
              <a:t>, the focus of research has been in </a:t>
            </a:r>
            <a:r>
              <a:rPr b="1" sz="1200"/>
              <a:t>sociology</a:t>
            </a:r>
            <a:r>
              <a:rPr sz="1200"/>
              <a:t>, where researchers have explored differences between societal groups.  </a:t>
            </a:r>
            <a:br>
              <a:rPr sz="1200"/>
            </a:br>
            <a:r>
              <a:rPr sz="1200"/>
              <a:t>How much time is spent doing household chores by men vs. women?</a:t>
            </a:r>
            <a:endParaRPr sz="1200"/>
          </a:p>
          <a:p>
            <a:pPr lvl="0">
              <a:defRPr sz="1800"/>
            </a:pPr>
            <a:r>
              <a:rPr sz="1200"/>
              <a:t>The resulting data can be compared to results from other countries OR compared to past data sets, to detect differences based on policy changes. </a:t>
            </a:r>
            <a:endParaRPr sz="1200"/>
          </a:p>
          <a:p>
            <a:pPr lvl="0">
              <a:defRPr sz="1800"/>
            </a:pPr>
            <a:r>
              <a:rPr b="1" sz="1200"/>
              <a:t>A main finding is that there are very substantial differences among industrialized countries in time use patterns-differences that are often larger than those between particular industrialized and preindustrial economies</a:t>
            </a:r>
            <a:endParaRPr b="1" sz="1200"/>
          </a:p>
          <a:p>
            <a:pPr lvl="0">
              <a:defRPr sz="1800"/>
            </a:pPr>
            <a:endParaRPr sz="1200"/>
          </a:p>
          <a:p>
            <a:pPr lvl="0">
              <a:defRPr sz="1800"/>
            </a:pPr>
            <a:r>
              <a:rPr b="1" sz="1200"/>
              <a:t>In North America</a:t>
            </a:r>
            <a:r>
              <a:rPr sz="1200"/>
              <a:t>, most time-use research has been conducted by economists, interested in informing economic models and social accounting systems.  </a:t>
            </a:r>
            <a:endParaRPr sz="1200"/>
          </a:p>
          <a:p>
            <a:pPr lvl="0">
              <a:defRPr sz="1800"/>
            </a:pPr>
            <a:r>
              <a:rPr sz="1200"/>
              <a:t>They seek to answer questions such as: how much time is spent on market vs. non-market work? These results can be compared to other measurements of economic output in order to analyze efficiency and produce models of economic activity.  </a:t>
            </a:r>
            <a:endParaRPr sz="1200"/>
          </a:p>
          <a:p>
            <a:pPr lvl="0">
              <a:defRPr sz="1800"/>
            </a:pPr>
            <a:endParaRPr sz="1200"/>
          </a:p>
          <a:p>
            <a:pPr lvl="0">
              <a:defRPr sz="1800"/>
            </a:pPr>
            <a:r>
              <a:rPr sz="1200"/>
              <a:t>In general, time-use research involves collection of huge data samples, so that conclusions can be drawn about large populations of individuals.  </a:t>
            </a:r>
            <a:endParaRPr sz="1200"/>
          </a:p>
          <a:p>
            <a:pPr lvl="0">
              <a:defRPr sz="1800"/>
            </a:pPr>
            <a:r>
              <a:rPr b="1" sz="1200"/>
              <a:t>A smaller body of work is underway in psychology</a:t>
            </a:r>
            <a:r>
              <a:rPr sz="1200"/>
              <a:t> which seeks to evaluate time use at an individual level, investigating how the use of time relates to our subjective wellbeing.  </a:t>
            </a:r>
            <a:endParaRPr sz="1200"/>
          </a:p>
          <a:p>
            <a:pPr lvl="0">
              <a:defRPr sz="1800"/>
            </a:pPr>
            <a:endParaRPr sz="120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7" name="Shape 87"/>
          <p:cNvSpPr/>
          <p:nvPr>
            <p:ph type="sldImg"/>
          </p:nvPr>
        </p:nvSpPr>
        <p:spPr>
          <a:prstGeom prst="rect">
            <a:avLst/>
          </a:prstGeom>
        </p:spPr>
        <p:txBody>
          <a:bodyPr/>
          <a:lstStyle/>
          <a:p>
            <a:pPr lvl="0"/>
          </a:p>
        </p:txBody>
      </p:sp>
      <p:sp>
        <p:nvSpPr>
          <p:cNvPr id="88" name="Shape 88"/>
          <p:cNvSpPr/>
          <p:nvPr>
            <p:ph type="body" sz="quarter" idx="1"/>
          </p:nvPr>
        </p:nvSpPr>
        <p:spPr>
          <a:prstGeom prst="rect">
            <a:avLst/>
          </a:prstGeom>
        </p:spPr>
        <p:txBody>
          <a:bodyPr/>
          <a:lstStyle/>
          <a:p>
            <a:pPr lvl="0">
              <a:defRPr sz="1800"/>
            </a:pPr>
            <a:r>
              <a:rPr b="1" sz="1200"/>
              <a:t>There are five methods commonly used to collect time use data</a:t>
            </a:r>
            <a:r>
              <a:rPr sz="1200"/>
              <a:t>: direct observation, experience sampling, surveys, time-stamped electronic databases and time use diaries.</a:t>
            </a:r>
            <a:endParaRPr sz="1200"/>
          </a:p>
          <a:p>
            <a:pPr lvl="0">
              <a:defRPr sz="1800"/>
            </a:pPr>
            <a:endParaRPr sz="1200"/>
          </a:p>
          <a:p>
            <a:pPr lvl="0">
              <a:defRPr sz="1800"/>
            </a:pPr>
            <a:r>
              <a:rPr b="1" sz="1200"/>
              <a:t>The preferred method</a:t>
            </a:r>
            <a:r>
              <a:rPr sz="1200"/>
              <a:t> for studying an individual’s time allocation is through a time- use diary. </a:t>
            </a:r>
            <a:br>
              <a:rPr sz="1200"/>
            </a:br>
            <a:r>
              <a:rPr b="1" sz="1200"/>
              <a:t>The time diary method records the detailed account of the activities undertaken by an individual, usually over a period of 24 hours. </a:t>
            </a:r>
            <a:endParaRPr b="1" sz="1200"/>
          </a:p>
          <a:p>
            <a:pPr lvl="0">
              <a:defRPr sz="1800"/>
            </a:pPr>
            <a:r>
              <a:rPr sz="1200"/>
              <a:t>The respondent reports successively all activities either in predetermined fixed time intervals or by indicating the beginning and ending time of each activity. </a:t>
            </a:r>
            <a:endParaRPr sz="1200"/>
          </a:p>
          <a:p>
            <a:pPr lvl="0">
              <a:defRPr sz="1800"/>
            </a:pPr>
            <a:r>
              <a:rPr sz="1200"/>
              <a:t>An advantage of the time diary method is to allow respondents to report activities that they have performed simultaneously, </a:t>
            </a:r>
            <a:br>
              <a:rPr sz="1200"/>
            </a:br>
            <a:r>
              <a:rPr sz="1200"/>
              <a:t>This offers a wealth of analytical opportunities, and are capable of gathering data on the </a:t>
            </a:r>
            <a:r>
              <a:rPr b="1" sz="1200"/>
              <a:t>contexts</a:t>
            </a:r>
            <a:r>
              <a:rPr sz="1200"/>
              <a:t> surrounding the activities undertaken, for example, </a:t>
            </a:r>
            <a:r>
              <a:rPr b="1" sz="1200"/>
              <a:t>whom people are with</a:t>
            </a:r>
            <a:r>
              <a:rPr sz="1200"/>
              <a:t>, </a:t>
            </a:r>
            <a:r>
              <a:rPr b="1" sz="1200"/>
              <a:t>where they are</a:t>
            </a:r>
            <a:endParaRPr sz="120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08" name="Shape 108"/>
          <p:cNvSpPr/>
          <p:nvPr>
            <p:ph type="sldImg"/>
          </p:nvPr>
        </p:nvSpPr>
        <p:spPr>
          <a:prstGeom prst="rect">
            <a:avLst/>
          </a:prstGeom>
        </p:spPr>
        <p:txBody>
          <a:bodyPr/>
          <a:lstStyle/>
          <a:p>
            <a:pPr lvl="0"/>
          </a:p>
        </p:txBody>
      </p:sp>
      <p:sp>
        <p:nvSpPr>
          <p:cNvPr id="109" name="Shape 109"/>
          <p:cNvSpPr/>
          <p:nvPr>
            <p:ph type="body" sz="quarter" idx="1"/>
          </p:nvPr>
        </p:nvSpPr>
        <p:spPr>
          <a:prstGeom prst="rect">
            <a:avLst/>
          </a:prstGeom>
        </p:spPr>
        <p:txBody>
          <a:bodyPr/>
          <a:lstStyle/>
          <a:p>
            <a:pPr lvl="0">
              <a:defRPr sz="1800"/>
            </a:pPr>
            <a:r>
              <a:rPr sz="1200"/>
              <a:t>Hopefully I’ve given you an impression of the potential size and complexity of diary data.  </a:t>
            </a:r>
            <a:endParaRPr sz="1200"/>
          </a:p>
          <a:p>
            <a:pPr lvl="0">
              <a:defRPr sz="1800"/>
            </a:pPr>
            <a:r>
              <a:rPr sz="1200"/>
              <a:t>Diaries are immensely powerful instruments, and because of the time and cost associated with delivering them, it is important to have a solid conceptual grounding for an investigation.  </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14" name="Shape 114"/>
          <p:cNvSpPr/>
          <p:nvPr>
            <p:ph type="sldImg"/>
          </p:nvPr>
        </p:nvSpPr>
        <p:spPr>
          <a:prstGeom prst="rect">
            <a:avLst/>
          </a:prstGeom>
        </p:spPr>
        <p:txBody>
          <a:bodyPr/>
          <a:lstStyle/>
          <a:p>
            <a:pPr lvl="0"/>
          </a:p>
        </p:txBody>
      </p:sp>
      <p:sp>
        <p:nvSpPr>
          <p:cNvPr id="115" name="Shape 115"/>
          <p:cNvSpPr/>
          <p:nvPr>
            <p:ph type="body" sz="quarter" idx="1"/>
          </p:nvPr>
        </p:nvSpPr>
        <p:spPr>
          <a:prstGeom prst="rect">
            <a:avLst/>
          </a:prstGeom>
        </p:spPr>
        <p:txBody>
          <a:bodyPr/>
          <a:lstStyle/>
          <a:p>
            <a:pPr lvl="0">
              <a:defRPr sz="1800"/>
            </a:pPr>
            <a:r>
              <a:rPr b="1" sz="1200"/>
              <a:t>In developing the principles of time-geography</a:t>
            </a:r>
            <a:r>
              <a:rPr sz="1200"/>
              <a:t>, Swedish researcher Torsten Hägerstrand proposed a framework for integrating </a:t>
            </a:r>
            <a:r>
              <a:rPr b="1" sz="1200"/>
              <a:t>the time and spatial perspectives of multiple disciplines</a:t>
            </a:r>
            <a:r>
              <a:rPr sz="1200"/>
              <a:t> </a:t>
            </a:r>
            <a:endParaRPr sz="1200"/>
          </a:p>
          <a:p>
            <a:pPr lvl="0">
              <a:defRPr sz="1800"/>
            </a:pPr>
            <a:endParaRPr sz="1200"/>
          </a:p>
          <a:p>
            <a:pPr lvl="0">
              <a:defRPr sz="1800"/>
            </a:pPr>
            <a:r>
              <a:rPr b="1" sz="1200"/>
              <a:t>Fundamental to this perspective is the relationship of an individual to their surroundings. </a:t>
            </a:r>
            <a:endParaRPr b="1" sz="1200"/>
          </a:p>
          <a:p>
            <a:pPr lvl="0">
              <a:defRPr sz="1800"/>
            </a:pPr>
            <a:r>
              <a:rPr sz="1200"/>
              <a:t>It is by the very nature of existence that human activity exists equally in time and space. </a:t>
            </a:r>
            <a:endParaRPr sz="1200"/>
          </a:p>
          <a:p>
            <a:pPr lvl="0">
              <a:defRPr sz="1800"/>
            </a:pPr>
            <a:r>
              <a:rPr sz="1200"/>
              <a:t>While it is possible for the researcher to examine duration, sequence, timing and frequency in isolation, </a:t>
            </a:r>
            <a:br>
              <a:rPr sz="1200"/>
            </a:br>
            <a:r>
              <a:rPr sz="1200"/>
              <a:t>and similarly to consider human movement through space without regard to time, </a:t>
            </a:r>
            <a:br>
              <a:rPr sz="1200"/>
            </a:br>
            <a:r>
              <a:rPr sz="1200"/>
              <a:t>in doing so, we risk overlooking important relationships between the use of time and space. </a:t>
            </a:r>
            <a:br>
              <a:rPr sz="1200"/>
            </a:br>
            <a:r>
              <a:rPr b="1" sz="1200"/>
              <a:t>By accounting for these dimensions, time-geography provides an effective approach for examining constraints on human activities.</a:t>
            </a:r>
            <a:endParaRPr b="1" sz="1200"/>
          </a:p>
          <a:p>
            <a:pPr lvl="0">
              <a:defRPr sz="1800"/>
            </a:pPr>
            <a:endParaRPr sz="120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3" name="Shape 123"/>
          <p:cNvSpPr/>
          <p:nvPr>
            <p:ph type="sldImg"/>
          </p:nvPr>
        </p:nvSpPr>
        <p:spPr>
          <a:prstGeom prst="rect">
            <a:avLst/>
          </a:prstGeom>
        </p:spPr>
        <p:txBody>
          <a:bodyPr/>
          <a:lstStyle/>
          <a:p>
            <a:pPr lvl="0"/>
          </a:p>
        </p:txBody>
      </p:sp>
      <p:sp>
        <p:nvSpPr>
          <p:cNvPr id="124" name="Shape 124"/>
          <p:cNvSpPr/>
          <p:nvPr>
            <p:ph type="body" sz="quarter" idx="1"/>
          </p:nvPr>
        </p:nvSpPr>
        <p:spPr>
          <a:prstGeom prst="rect">
            <a:avLst/>
          </a:prstGeom>
        </p:spPr>
        <p:txBody>
          <a:bodyPr/>
          <a:lstStyle/>
          <a:p>
            <a:pPr lvl="0">
              <a:defRPr sz="1800"/>
            </a:pPr>
            <a:endParaRPr sz="1200"/>
          </a:p>
          <a:p>
            <a:pPr lvl="0">
              <a:defRPr sz="1800"/>
            </a:pPr>
            <a:r>
              <a:rPr b="1" sz="1200"/>
              <a:t>The roots of time-geography lie in the early 1960’s</a:t>
            </a:r>
            <a:r>
              <a:rPr sz="1200"/>
              <a:t>, in the study of migration patterns of a small population in Sweden. </a:t>
            </a:r>
            <a:endParaRPr sz="1200"/>
          </a:p>
          <a:p>
            <a:pPr lvl="0">
              <a:defRPr sz="1800"/>
            </a:pPr>
            <a:r>
              <a:rPr sz="1200"/>
              <a:t>Hagerstrand was a human geographer, who used ethnographic methods to collect the life histories of tens of thousands of individuals.  Hägerstrand struggled to analyze his data using existing instruments in geography, </a:t>
            </a:r>
            <a:endParaRPr sz="1200"/>
          </a:p>
          <a:p>
            <a:pPr lvl="0">
              <a:defRPr sz="1800"/>
            </a:pPr>
            <a:r>
              <a:rPr sz="1200"/>
              <a:t>He wanted to account for an individual’s location in space and time </a:t>
            </a:r>
            <a:endParaRPr sz="1200"/>
          </a:p>
          <a:p>
            <a:pPr lvl="0">
              <a:defRPr sz="1800"/>
            </a:pPr>
            <a:r>
              <a:rPr sz="1200"/>
              <a:t>From this experience he constructed the building blocks for a the notational system, and its associated constructs.</a:t>
            </a:r>
            <a:endParaRPr sz="1200"/>
          </a:p>
          <a:p>
            <a:pPr lvl="0">
              <a:defRPr sz="1800"/>
            </a:pPr>
            <a:endParaRPr b="1" sz="1200"/>
          </a:p>
          <a:p>
            <a:pPr lvl="0">
              <a:defRPr sz="1800"/>
            </a:pPr>
            <a:r>
              <a:rPr sz="1200"/>
              <a:t>Time and space are </a:t>
            </a:r>
            <a:r>
              <a:rPr b="1" sz="1200"/>
              <a:t>resources</a:t>
            </a:r>
            <a:r>
              <a:rPr sz="1200"/>
              <a:t> used by humans in daily life.  </a:t>
            </a:r>
            <a:br>
              <a:rPr sz="1200"/>
            </a:br>
            <a:r>
              <a:rPr sz="1200"/>
              <a:t>We use resources to perform </a:t>
            </a:r>
            <a:r>
              <a:rPr b="1" sz="1200"/>
              <a:t>activities</a:t>
            </a:r>
            <a:r>
              <a:rPr sz="1200"/>
              <a:t>, in pursuit of </a:t>
            </a:r>
            <a:r>
              <a:rPr b="1" sz="1200"/>
              <a:t>goals</a:t>
            </a:r>
            <a:r>
              <a:rPr sz="1200"/>
              <a:t>.  </a:t>
            </a:r>
            <a:endParaRPr sz="1200"/>
          </a:p>
          <a:p>
            <a:pPr lvl="0">
              <a:defRPr sz="1800"/>
            </a:pPr>
            <a:r>
              <a:rPr sz="1200"/>
              <a:t>Everything we do is considered an activity, and all activities take place in space and time.  </a:t>
            </a:r>
            <a:endParaRPr sz="1200"/>
          </a:p>
          <a:p>
            <a:pPr lvl="0">
              <a:defRPr sz="1800"/>
            </a:pPr>
            <a:r>
              <a:rPr b="1" sz="1200"/>
              <a:t>Constraints serve as obstacles to progress toward goals, and are the primary determinants of human experience in the environment. </a:t>
            </a:r>
            <a:br>
              <a:rPr b="1" sz="1200"/>
            </a:br>
            <a:r>
              <a:rPr sz="1200"/>
              <a:t>Our movement through time and space forms a </a:t>
            </a:r>
            <a:r>
              <a:rPr b="1" sz="1200"/>
              <a:t>path</a:t>
            </a:r>
            <a:r>
              <a:rPr sz="1200"/>
              <a:t> which flow through locations in space-time called </a:t>
            </a:r>
            <a:r>
              <a:rPr b="1" sz="1200"/>
              <a:t>stations</a:t>
            </a:r>
            <a:r>
              <a:rPr sz="1200"/>
              <a:t>. </a:t>
            </a:r>
            <a:br>
              <a:rPr sz="1200"/>
            </a:br>
            <a:r>
              <a:rPr sz="1200"/>
              <a:t>The potential volume of space and time within reach of the individual constitutes their </a:t>
            </a:r>
            <a:r>
              <a:rPr b="1" sz="1200"/>
              <a:t>prism</a:t>
            </a:r>
            <a:r>
              <a:rPr sz="1200"/>
              <a:t>, which graphically expresses their movement limitations in each dimension.</a:t>
            </a:r>
            <a:endParaRPr sz="1200"/>
          </a:p>
          <a:p>
            <a:pPr lvl="0">
              <a:defRPr sz="1800"/>
            </a:pPr>
            <a:r>
              <a:rPr b="1" sz="1200"/>
              <a:t>Hägerstrand planted the seeds of an elegant visualization scheme that depicts the path of an individual as a continuous line through time and space.</a:t>
            </a:r>
            <a:endParaRPr b="1" sz="1200"/>
          </a:p>
          <a:p>
            <a:pPr lvl="0">
              <a:defRPr sz="1800"/>
            </a:pPr>
            <a:endParaRPr sz="1200"/>
          </a:p>
          <a:p>
            <a:pPr lvl="0">
              <a:defRPr sz="1800"/>
            </a:pPr>
            <a:r>
              <a:rPr sz="1200"/>
              <a:t>This figure depicts an individual’s path through time-space over the course of one day. (1) At home, (2) drive to school, (3) at school, (4) drive home, (5) dinner and bedtime. While the individual is stationary the path is perpendicular to the space axis. In this 2D representation, an arbitrary distance differentiates the locations home (1, 5) and school (3). The slope of segments (2) and (4) indicate the individual’s speed as they travel. The length of segment (4) over (2) suggests the individual may have encountered traffic on their drive home.</a:t>
            </a:r>
            <a:endParaRPr sz="1200"/>
          </a:p>
          <a:p>
            <a:pPr lvl="0">
              <a:defRPr sz="1800"/>
            </a:pPr>
            <a:endParaRPr sz="1200"/>
          </a:p>
          <a:p>
            <a:pPr lvl="0">
              <a:defRPr sz="1800"/>
            </a:pPr>
            <a:r>
              <a:rPr b="1" sz="1200"/>
              <a:t>Hagerstrand’s legacy in time geography is a notational system, its associated constructs, and also a worldview</a:t>
            </a:r>
            <a:r>
              <a:rPr sz="1200"/>
              <a:t>.  There is unnecessary fracturing in social science disciplines.  As we often study the same phenomena from different perspectives, it is advantageous to seek ways to integrate our perspectives to promote ecological validity in our investigations. </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4" name="Shape 134"/>
          <p:cNvSpPr/>
          <p:nvPr>
            <p:ph type="sldImg"/>
          </p:nvPr>
        </p:nvSpPr>
        <p:spPr>
          <a:prstGeom prst="rect">
            <a:avLst/>
          </a:prstGeom>
        </p:spPr>
        <p:txBody>
          <a:bodyPr/>
          <a:lstStyle/>
          <a:p>
            <a:pPr lvl="0"/>
          </a:p>
        </p:txBody>
      </p:sp>
      <p:sp>
        <p:nvSpPr>
          <p:cNvPr id="135" name="Shape 135"/>
          <p:cNvSpPr/>
          <p:nvPr>
            <p:ph type="body" sz="quarter" idx="1"/>
          </p:nvPr>
        </p:nvSpPr>
        <p:spPr>
          <a:prstGeom prst="rect">
            <a:avLst/>
          </a:prstGeom>
        </p:spPr>
        <p:txBody>
          <a:bodyPr/>
          <a:lstStyle/>
          <a:p>
            <a:pPr lvl="0">
              <a:defRPr sz="1800"/>
            </a:pPr>
            <a:r>
              <a:rPr sz="1200"/>
              <a:t>Kajsa Ellegard, a student of Hagerstrand, has proposed the application of time geographic principles to time use study.  </a:t>
            </a:r>
            <a:endParaRPr sz="1200"/>
          </a:p>
          <a:p>
            <a:pPr lvl="0">
              <a:defRPr sz="1800"/>
            </a:pPr>
            <a:r>
              <a:rPr b="1" sz="1200"/>
              <a:t>An assumption is that the individual’s habits may be revealed by the contexts in which activities are actually performed</a:t>
            </a:r>
            <a:endParaRPr b="1" sz="1200"/>
          </a:p>
          <a:p>
            <a:pPr lvl="0">
              <a:defRPr sz="1800"/>
            </a:pPr>
            <a:endParaRPr sz="1200"/>
          </a:p>
          <a:p>
            <a:pPr lvl="0">
              <a:defRPr sz="1800"/>
            </a:pPr>
            <a:r>
              <a:rPr sz="1200"/>
              <a:t>She describes dividing time use data into a series of contexts, which structure the collection of data.  </a:t>
            </a:r>
            <a:endParaRPr sz="1200"/>
          </a:p>
          <a:p>
            <a:pPr lvl="0">
              <a:defRPr sz="1800"/>
            </a:pPr>
            <a:endParaRPr sz="1200"/>
          </a:p>
          <a:p>
            <a:pPr lvl="0">
              <a:defRPr sz="1800"/>
            </a:pPr>
            <a:r>
              <a:rPr sz="1200"/>
              <a:t>activity context</a:t>
            </a:r>
            <a:endParaRPr sz="1200"/>
          </a:p>
          <a:p>
            <a:pPr lvl="0">
              <a:defRPr sz="1800"/>
            </a:pPr>
            <a:r>
              <a:rPr sz="1200"/>
              <a:t>location context</a:t>
            </a:r>
            <a:endParaRPr sz="1200"/>
          </a:p>
          <a:p>
            <a:pPr lvl="0">
              <a:defRPr sz="1800"/>
            </a:pPr>
            <a:r>
              <a:rPr sz="1200"/>
              <a:t>social context </a:t>
            </a:r>
            <a:endParaRPr sz="1200"/>
          </a:p>
          <a:p>
            <a:pPr lvl="0">
              <a:defRPr sz="1800"/>
            </a:pPr>
            <a:r>
              <a:rPr sz="1200"/>
              <a:t>etc. etc. </a:t>
            </a:r>
            <a:endParaRPr sz="1200"/>
          </a:p>
          <a:p>
            <a:pPr lvl="0">
              <a:defRPr sz="1800"/>
            </a:pPr>
            <a:endParaRPr sz="1200"/>
          </a:p>
          <a:p>
            <a:pPr lvl="0">
              <a:defRPr sz="1800"/>
            </a:pPr>
            <a:r>
              <a:rPr sz="1200"/>
              <a:t>allows for the exploration of : timing, sequence, and frequency in addition to duration, which is the focus of most time use research.  </a:t>
            </a:r>
            <a:endParaRPr sz="1200"/>
          </a:p>
          <a:p>
            <a:pPr lvl="0">
              <a:defRPr sz="1800"/>
            </a:pPr>
            <a:endParaRPr sz="1200"/>
          </a:p>
          <a:p>
            <a:pPr lvl="0">
              <a:defRPr sz="1800"/>
            </a:pPr>
            <a:endParaRPr b="1" sz="1200"/>
          </a:p>
        </p:txBody>
      </p:sp>
    </p:spTree>
  </p:cSld>
  <p:clrMapOvr>
    <a:masterClrMapping/>
  </p:clrMapOvr>
</p:notes>
</file>

<file path=ppt/slideLayouts/_rels/slideLayout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showMasterSp="1" showMasterPhAnim="1">
  <p:cSld name="Title &amp; Subtitle">
    <p:spTree>
      <p:nvGrpSpPr>
        <p:cNvPr id="1" name=""/>
        <p:cNvGrpSpPr/>
        <p:nvPr/>
      </p:nvGrpSpPr>
      <p:grpSpPr>
        <a:xfrm>
          <a:off x="0" y="0"/>
          <a:ext cx="0" cy="0"/>
          <a:chOff x="0" y="0"/>
          <a:chExt cx="0" cy="0"/>
        </a:xfrm>
      </p:grpSpPr>
      <p:sp>
        <p:nvSpPr>
          <p:cNvPr id="5" name="Shape 5"/>
          <p:cNvSpPr/>
          <p:nvPr>
            <p:ph type="title"/>
          </p:nvPr>
        </p:nvSpPr>
        <p:spPr>
          <a:xfrm>
            <a:off x="1270000" y="1638300"/>
            <a:ext cx="10464800" cy="3302000"/>
          </a:xfrm>
          <a:prstGeom prst="rect">
            <a:avLst/>
          </a:prstGeom>
        </p:spPr>
        <p:txBody>
          <a:bodyPr anchor="b"/>
          <a:lstStyle/>
          <a:p>
            <a:pPr lvl="0">
              <a:defRPr sz="1800"/>
            </a:pPr>
            <a:r>
              <a:rPr sz="8000"/>
              <a:t>Title Text</a:t>
            </a:r>
          </a:p>
        </p:txBody>
      </p:sp>
      <p:sp>
        <p:nvSpPr>
          <p:cNvPr id="6" name="Shape 6"/>
          <p:cNvSpPr/>
          <p:nvPr>
            <p:ph type="body" idx="1"/>
          </p:nvPr>
        </p:nvSpPr>
        <p:spPr>
          <a:xfrm>
            <a:off x="1270000" y="5029200"/>
            <a:ext cx="10464800" cy="11303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pPr lvl="0">
              <a:defRPr sz="1800"/>
            </a:pPr>
            <a:r>
              <a:rPr sz="3200"/>
              <a:t>Body Level One</a:t>
            </a:r>
            <a:endParaRPr sz="3200"/>
          </a:p>
          <a:p>
            <a:pPr lvl="1">
              <a:defRPr sz="1800"/>
            </a:pPr>
            <a:r>
              <a:rPr sz="3200"/>
              <a:t>Body Level Two</a:t>
            </a:r>
            <a:endParaRPr sz="3200"/>
          </a:p>
          <a:p>
            <a:pPr lvl="2">
              <a:defRPr sz="1800"/>
            </a:pPr>
            <a:r>
              <a:rPr sz="3200"/>
              <a:t>Body Level Three</a:t>
            </a:r>
            <a:endParaRPr sz="3200"/>
          </a:p>
          <a:p>
            <a:pPr lvl="3">
              <a:defRPr sz="1800"/>
            </a:pPr>
            <a:r>
              <a:rPr sz="3200"/>
              <a:t>Body Level Four</a:t>
            </a:r>
            <a:endParaRPr sz="3200"/>
          </a:p>
          <a:p>
            <a:pPr lvl="4">
              <a:defRPr sz="1800"/>
            </a:pPr>
            <a:r>
              <a:rPr sz="3200"/>
              <a:t>Body Level Five</a:t>
            </a:r>
          </a:p>
        </p:txBody>
      </p:sp>
    </p:spTree>
  </p:cSld>
  <p:clrMapOvr>
    <a:masterClrMapping/>
  </p:clrMapOvr>
  <p:transitio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type="tx" showMasterSp="1" showMasterPhAnim="1">
  <p:cSld name="Quote">
    <p:spTree>
      <p:nvGrpSpPr>
        <p:cNvPr id="1" name=""/>
        <p:cNvGrpSpPr/>
        <p:nvPr/>
      </p:nvGrpSpPr>
      <p:grpSpPr>
        <a:xfrm>
          <a:off x="0" y="0"/>
          <a:ext cx="0" cy="0"/>
          <a:chOff x="0" y="0"/>
          <a:chExt cx="0" cy="0"/>
        </a:xfrm>
      </p:grpSpPr>
    </p:spTree>
  </p:cSld>
  <p:clrMapOvr>
    <a:masterClrMapping/>
  </p:clrMapOvr>
  <p:transitio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type="tx" showMasterSp="1" showMasterPhAnim="1">
  <p:cSld name="Photo">
    <p:spTree>
      <p:nvGrpSpPr>
        <p:cNvPr id="1" name=""/>
        <p:cNvGrpSpPr/>
        <p:nvPr/>
      </p:nvGrpSpPr>
      <p:grpSpPr>
        <a:xfrm>
          <a:off x="0" y="0"/>
          <a:ext cx="0" cy="0"/>
          <a:chOff x="0" y="0"/>
          <a:chExt cx="0" cy="0"/>
        </a:xfrm>
      </p:grpSpPr>
    </p:spTree>
  </p:cSld>
  <p:clrMapOvr>
    <a:masterClrMapping/>
  </p:clrMapOvr>
  <p:transitio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type="tx" showMasterSp="1" showMasterPhAnim="1">
  <p:cSld name="Blank">
    <p:spTree>
      <p:nvGrpSpPr>
        <p:cNvPr id="1" name=""/>
        <p:cNvGrpSpPr/>
        <p:nvPr/>
      </p:nvGrpSpPr>
      <p:grpSpPr>
        <a:xfrm>
          <a:off x="0" y="0"/>
          <a:ext cx="0" cy="0"/>
          <a:chOff x="0" y="0"/>
          <a:chExt cx="0" cy="0"/>
        </a:xfrm>
      </p:grpSpPr>
    </p:spTree>
  </p:cSld>
  <p:clrMapOvr>
    <a:masterClrMapping/>
  </p:clrMapOvr>
  <p:transitio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type="tx" showMasterSp="1" showMasterPhAnim="1">
  <p:cSld name="Photo - Horizontal">
    <p:spTree>
      <p:nvGrpSpPr>
        <p:cNvPr id="1" name=""/>
        <p:cNvGrpSpPr/>
        <p:nvPr/>
      </p:nvGrpSpPr>
      <p:grpSpPr>
        <a:xfrm>
          <a:off x="0" y="0"/>
          <a:ext cx="0" cy="0"/>
          <a:chOff x="0" y="0"/>
          <a:chExt cx="0" cy="0"/>
        </a:xfrm>
      </p:grpSpPr>
      <p:sp>
        <p:nvSpPr>
          <p:cNvPr id="8" name="Shape 8"/>
          <p:cNvSpPr/>
          <p:nvPr>
            <p:ph type="title"/>
          </p:nvPr>
        </p:nvSpPr>
        <p:spPr>
          <a:xfrm>
            <a:off x="1270000" y="6718300"/>
            <a:ext cx="10464800" cy="1422400"/>
          </a:xfrm>
          <a:prstGeom prst="rect">
            <a:avLst/>
          </a:prstGeom>
        </p:spPr>
        <p:txBody>
          <a:bodyPr anchor="b"/>
          <a:lstStyle/>
          <a:p>
            <a:pPr lvl="0">
              <a:defRPr sz="1800"/>
            </a:pPr>
            <a:r>
              <a:rPr sz="8000"/>
              <a:t>Title Text</a:t>
            </a:r>
          </a:p>
        </p:txBody>
      </p:sp>
      <p:sp>
        <p:nvSpPr>
          <p:cNvPr id="9" name="Shape 9"/>
          <p:cNvSpPr/>
          <p:nvPr>
            <p:ph type="body" idx="1"/>
          </p:nvPr>
        </p:nvSpPr>
        <p:spPr>
          <a:xfrm>
            <a:off x="1270000" y="8191500"/>
            <a:ext cx="10464800" cy="11303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pPr lvl="0">
              <a:defRPr sz="1800"/>
            </a:pPr>
            <a:r>
              <a:rPr sz="3200"/>
              <a:t>Body Level One</a:t>
            </a:r>
            <a:endParaRPr sz="3200"/>
          </a:p>
          <a:p>
            <a:pPr lvl="1">
              <a:defRPr sz="1800"/>
            </a:pPr>
            <a:r>
              <a:rPr sz="3200"/>
              <a:t>Body Level Two</a:t>
            </a:r>
            <a:endParaRPr sz="3200"/>
          </a:p>
          <a:p>
            <a:pPr lvl="2">
              <a:defRPr sz="1800"/>
            </a:pPr>
            <a:r>
              <a:rPr sz="3200"/>
              <a:t>Body Level Three</a:t>
            </a:r>
            <a:endParaRPr sz="3200"/>
          </a:p>
          <a:p>
            <a:pPr lvl="3">
              <a:defRPr sz="1800"/>
            </a:pPr>
            <a:r>
              <a:rPr sz="3200"/>
              <a:t>Body Level Four</a:t>
            </a:r>
            <a:endParaRPr sz="3200"/>
          </a:p>
          <a:p>
            <a:pPr lvl="4">
              <a:defRPr sz="1800"/>
            </a:pPr>
            <a:r>
              <a:rPr sz="3200"/>
              <a:t>Body Level Five</a:t>
            </a:r>
          </a:p>
        </p:txBody>
      </p:sp>
    </p:spTree>
  </p:cSld>
  <p:clrMapOvr>
    <a:masterClrMapping/>
  </p:clrMapOvr>
  <p:transitio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type="tx" showMasterSp="1" showMasterPhAnim="1">
  <p:cSld name="Title - Center">
    <p:spTree>
      <p:nvGrpSpPr>
        <p:cNvPr id="1" name=""/>
        <p:cNvGrpSpPr/>
        <p:nvPr/>
      </p:nvGrpSpPr>
      <p:grpSpPr>
        <a:xfrm>
          <a:off x="0" y="0"/>
          <a:ext cx="0" cy="0"/>
          <a:chOff x="0" y="0"/>
          <a:chExt cx="0" cy="0"/>
        </a:xfrm>
      </p:grpSpPr>
      <p:sp>
        <p:nvSpPr>
          <p:cNvPr id="11" name="Shape 11"/>
          <p:cNvSpPr/>
          <p:nvPr>
            <p:ph type="title"/>
          </p:nvPr>
        </p:nvSpPr>
        <p:spPr>
          <a:xfrm>
            <a:off x="1270000" y="3225800"/>
            <a:ext cx="10464800" cy="3302000"/>
          </a:xfrm>
          <a:prstGeom prst="rect">
            <a:avLst/>
          </a:prstGeom>
        </p:spPr>
        <p:txBody>
          <a:bodyPr/>
          <a:lstStyle/>
          <a:p>
            <a:pPr lvl="0">
              <a:defRPr sz="1800"/>
            </a:pPr>
            <a:r>
              <a:rPr sz="8000"/>
              <a:t>Title Text</a:t>
            </a:r>
          </a:p>
        </p:txBody>
      </p:sp>
    </p:spTree>
  </p:cSld>
  <p:clrMapOvr>
    <a:masterClrMapping/>
  </p:clrMapOvr>
  <p:transitio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type="tx" showMasterSp="1" showMasterPhAnim="1">
  <p:cSld name="Photo - Vertical">
    <p:spTree>
      <p:nvGrpSpPr>
        <p:cNvPr id="1" name=""/>
        <p:cNvGrpSpPr/>
        <p:nvPr/>
      </p:nvGrpSpPr>
      <p:grpSpPr>
        <a:xfrm>
          <a:off x="0" y="0"/>
          <a:ext cx="0" cy="0"/>
          <a:chOff x="0" y="0"/>
          <a:chExt cx="0" cy="0"/>
        </a:xfrm>
      </p:grpSpPr>
      <p:sp>
        <p:nvSpPr>
          <p:cNvPr id="13" name="Shape 13"/>
          <p:cNvSpPr/>
          <p:nvPr>
            <p:ph type="title"/>
          </p:nvPr>
        </p:nvSpPr>
        <p:spPr>
          <a:xfrm>
            <a:off x="952500" y="635000"/>
            <a:ext cx="5334000" cy="3987800"/>
          </a:xfrm>
          <a:prstGeom prst="rect">
            <a:avLst/>
          </a:prstGeom>
        </p:spPr>
        <p:txBody>
          <a:bodyPr anchor="b"/>
          <a:lstStyle>
            <a:lvl1pPr algn="r">
              <a:defRPr sz="2800">
                <a:solidFill>
                  <a:srgbClr val="53585F"/>
                </a:solidFill>
              </a:defRPr>
            </a:lvl1pPr>
          </a:lstStyle>
          <a:p>
            <a:pPr lvl="0">
              <a:defRPr sz="1800">
                <a:solidFill>
                  <a:srgbClr val="000000"/>
                </a:solidFill>
              </a:defRPr>
            </a:pPr>
            <a:r>
              <a:rPr sz="2800">
                <a:solidFill>
                  <a:srgbClr val="53585F"/>
                </a:solidFill>
              </a:rPr>
              <a:t>Title Text</a:t>
            </a:r>
          </a:p>
        </p:txBody>
      </p:sp>
      <p:sp>
        <p:nvSpPr>
          <p:cNvPr id="14" name="Shape 14"/>
          <p:cNvSpPr/>
          <p:nvPr>
            <p:ph type="body" idx="1"/>
          </p:nvPr>
        </p:nvSpPr>
        <p:spPr>
          <a:xfrm>
            <a:off x="952500" y="4762500"/>
            <a:ext cx="5334000" cy="41021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pPr lvl="0">
              <a:defRPr sz="1800"/>
            </a:pPr>
            <a:r>
              <a:rPr sz="3200"/>
              <a:t>Body Level One</a:t>
            </a:r>
            <a:endParaRPr sz="3200"/>
          </a:p>
          <a:p>
            <a:pPr lvl="1">
              <a:defRPr sz="1800"/>
            </a:pPr>
            <a:r>
              <a:rPr sz="3200"/>
              <a:t>Body Level Two</a:t>
            </a:r>
            <a:endParaRPr sz="3200"/>
          </a:p>
          <a:p>
            <a:pPr lvl="2">
              <a:defRPr sz="1800"/>
            </a:pPr>
            <a:r>
              <a:rPr sz="3200"/>
              <a:t>Body Level Three</a:t>
            </a:r>
            <a:endParaRPr sz="3200"/>
          </a:p>
          <a:p>
            <a:pPr lvl="3">
              <a:defRPr sz="1800"/>
            </a:pPr>
            <a:r>
              <a:rPr sz="3200"/>
              <a:t>Body Level Four</a:t>
            </a:r>
            <a:endParaRPr sz="3200"/>
          </a:p>
          <a:p>
            <a:pPr lvl="4">
              <a:defRPr sz="1800"/>
            </a:pPr>
            <a:r>
              <a:rPr sz="3200"/>
              <a:t>Body Level Five</a:t>
            </a:r>
          </a:p>
        </p:txBody>
      </p:sp>
    </p:spTree>
  </p:cSld>
  <p:clrMapOvr>
    <a:masterClrMapping/>
  </p:clrMapOvr>
  <p:transitio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type="tx" showMasterSp="1" showMasterPhAnim="1">
  <p:cSld name="Title - Top">
    <p:spTree>
      <p:nvGrpSpPr>
        <p:cNvPr id="1" name=""/>
        <p:cNvGrpSpPr/>
        <p:nvPr/>
      </p:nvGrpSpPr>
      <p:grpSpPr>
        <a:xfrm>
          <a:off x="0" y="0"/>
          <a:ext cx="0" cy="0"/>
          <a:chOff x="0" y="0"/>
          <a:chExt cx="0" cy="0"/>
        </a:xfrm>
      </p:grpSpPr>
      <p:sp>
        <p:nvSpPr>
          <p:cNvPr id="16" name="Shape 16"/>
          <p:cNvSpPr/>
          <p:nvPr>
            <p:ph type="title"/>
          </p:nvPr>
        </p:nvSpPr>
        <p:spPr>
          <a:prstGeom prst="rect">
            <a:avLst/>
          </a:prstGeom>
        </p:spPr>
        <p:txBody>
          <a:bodyPr/>
          <a:lstStyle/>
          <a:p>
            <a:pPr lvl="0">
              <a:defRPr sz="1800"/>
            </a:pPr>
            <a:r>
              <a:rPr sz="8000"/>
              <a:t>Title Text</a:t>
            </a:r>
          </a:p>
        </p:txBody>
      </p:sp>
    </p:spTree>
  </p:cSld>
  <p:clrMapOvr>
    <a:masterClrMapping/>
  </p:clrMapOvr>
  <p:transitio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type="tx" showMasterSp="1" showMasterPhAnim="1">
  <p:cSld name="Title &amp; Bullets">
    <p:spTree>
      <p:nvGrpSpPr>
        <p:cNvPr id="1" name=""/>
        <p:cNvGrpSpPr/>
        <p:nvPr/>
      </p:nvGrpSpPr>
      <p:grpSpPr>
        <a:xfrm>
          <a:off x="0" y="0"/>
          <a:ext cx="0" cy="0"/>
          <a:chOff x="0" y="0"/>
          <a:chExt cx="0" cy="0"/>
        </a:xfrm>
      </p:grpSpPr>
      <p:sp>
        <p:nvSpPr>
          <p:cNvPr id="18" name="Shape 18"/>
          <p:cNvSpPr/>
          <p:nvPr>
            <p:ph type="title"/>
          </p:nvPr>
        </p:nvSpPr>
        <p:spPr>
          <a:prstGeom prst="rect">
            <a:avLst/>
          </a:prstGeom>
        </p:spPr>
        <p:txBody>
          <a:bodyPr/>
          <a:lstStyle/>
          <a:p>
            <a:pPr lvl="0">
              <a:defRPr sz="1800"/>
            </a:pPr>
            <a:r>
              <a:rPr sz="8000"/>
              <a:t>Title Text</a:t>
            </a:r>
          </a:p>
        </p:txBody>
      </p:sp>
      <p:sp>
        <p:nvSpPr>
          <p:cNvPr id="19" name="Shape 19"/>
          <p:cNvSpPr/>
          <p:nvPr>
            <p:ph type="body" idx="1"/>
          </p:nvPr>
        </p:nvSpPr>
        <p:spPr>
          <a:prstGeom prst="rect">
            <a:avLst/>
          </a:prstGeom>
        </p:spPr>
        <p:txBody>
          <a:bodyPr/>
          <a:lstStyle/>
          <a:p>
            <a:pPr lvl="0">
              <a:defRPr sz="1800"/>
            </a:pPr>
            <a:r>
              <a:rPr sz="3600"/>
              <a:t>Body Level One</a:t>
            </a:r>
            <a:endParaRPr sz="3600"/>
          </a:p>
          <a:p>
            <a:pPr lvl="1">
              <a:defRPr sz="1800"/>
            </a:pPr>
            <a:r>
              <a:rPr sz="3600"/>
              <a:t>Body Level Two</a:t>
            </a:r>
            <a:endParaRPr sz="3600"/>
          </a:p>
          <a:p>
            <a:pPr lvl="2">
              <a:defRPr sz="1800"/>
            </a:pPr>
            <a:r>
              <a:rPr sz="3600"/>
              <a:t>Body Level Three</a:t>
            </a:r>
            <a:endParaRPr sz="3600"/>
          </a:p>
          <a:p>
            <a:pPr lvl="3">
              <a:defRPr sz="1800"/>
            </a:pPr>
            <a:r>
              <a:rPr sz="3600"/>
              <a:t>Body Level Four</a:t>
            </a:r>
            <a:endParaRPr sz="3600"/>
          </a:p>
          <a:p>
            <a:pPr lvl="4">
              <a:defRPr sz="1800"/>
            </a:pPr>
            <a:r>
              <a:rPr sz="3600"/>
              <a:t>Body Level Five</a:t>
            </a:r>
          </a:p>
        </p:txBody>
      </p:sp>
    </p:spTree>
  </p:cSld>
  <p:clrMapOvr>
    <a:masterClrMapping/>
  </p:clrMapOvr>
  <p:transitio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type="tx" showMasterSp="1" showMasterPhAnim="1">
  <p:cSld name="Title, Bullets &amp; Photo">
    <p:spTree>
      <p:nvGrpSpPr>
        <p:cNvPr id="1" name=""/>
        <p:cNvGrpSpPr/>
        <p:nvPr/>
      </p:nvGrpSpPr>
      <p:grpSpPr>
        <a:xfrm>
          <a:off x="0" y="0"/>
          <a:ext cx="0" cy="0"/>
          <a:chOff x="0" y="0"/>
          <a:chExt cx="0" cy="0"/>
        </a:xfrm>
      </p:grpSpPr>
      <p:sp>
        <p:nvSpPr>
          <p:cNvPr id="21" name="Shape 21"/>
          <p:cNvSpPr/>
          <p:nvPr>
            <p:ph type="title"/>
          </p:nvPr>
        </p:nvSpPr>
        <p:spPr>
          <a:prstGeom prst="rect">
            <a:avLst/>
          </a:prstGeom>
        </p:spPr>
        <p:txBody>
          <a:bodyPr/>
          <a:lstStyle/>
          <a:p>
            <a:pPr lvl="0">
              <a:defRPr sz="1800"/>
            </a:pPr>
            <a:r>
              <a:rPr sz="8000"/>
              <a:t>Title Text</a:t>
            </a:r>
          </a:p>
        </p:txBody>
      </p:sp>
      <p:sp>
        <p:nvSpPr>
          <p:cNvPr id="22" name="Shape 22"/>
          <p:cNvSpPr/>
          <p:nvPr>
            <p:ph type="body" idx="1"/>
          </p:nvPr>
        </p:nvSpPr>
        <p:spPr>
          <a:xfrm>
            <a:off x="952500" y="2603500"/>
            <a:ext cx="5334000" cy="6286500"/>
          </a:xfrm>
          <a:prstGeom prst="rect">
            <a:avLst/>
          </a:prstGeom>
        </p:spPr>
        <p:txBody>
          <a:bodyPr/>
          <a:lstStyle>
            <a:lvl1pPr marL="342900" indent="-342900">
              <a:spcBef>
                <a:spcPts val="3200"/>
              </a:spcBef>
              <a:defRPr sz="2800"/>
            </a:lvl1pPr>
            <a:lvl2pPr marL="685800" indent="-342900">
              <a:spcBef>
                <a:spcPts val="3200"/>
              </a:spcBef>
              <a:defRPr sz="2800"/>
            </a:lvl2pPr>
            <a:lvl3pPr marL="1028700" indent="-342900">
              <a:spcBef>
                <a:spcPts val="3200"/>
              </a:spcBef>
              <a:defRPr sz="2800"/>
            </a:lvl3pPr>
            <a:lvl4pPr marL="1371600" indent="-342900">
              <a:spcBef>
                <a:spcPts val="3200"/>
              </a:spcBef>
              <a:defRPr sz="2800"/>
            </a:lvl4pPr>
            <a:lvl5pPr marL="1714500" indent="-342900">
              <a:spcBef>
                <a:spcPts val="3200"/>
              </a:spcBef>
              <a:defRPr sz="2800"/>
            </a:lvl5pPr>
          </a:lstStyle>
          <a:p>
            <a:pPr lvl="0">
              <a:defRPr sz="1800"/>
            </a:pPr>
            <a:r>
              <a:rPr sz="2800"/>
              <a:t>Body Level One</a:t>
            </a:r>
            <a:endParaRPr sz="2800"/>
          </a:p>
          <a:p>
            <a:pPr lvl="1">
              <a:defRPr sz="1800"/>
            </a:pPr>
            <a:r>
              <a:rPr sz="2800"/>
              <a:t>Body Level Two</a:t>
            </a:r>
            <a:endParaRPr sz="2800"/>
          </a:p>
          <a:p>
            <a:pPr lvl="2">
              <a:defRPr sz="1800"/>
            </a:pPr>
            <a:r>
              <a:rPr sz="2800"/>
              <a:t>Body Level Three</a:t>
            </a:r>
            <a:endParaRPr sz="2800"/>
          </a:p>
          <a:p>
            <a:pPr lvl="3">
              <a:defRPr sz="1800"/>
            </a:pPr>
            <a:r>
              <a:rPr sz="2800"/>
              <a:t>Body Level Four</a:t>
            </a:r>
            <a:endParaRPr sz="2800"/>
          </a:p>
          <a:p>
            <a:pPr lvl="4">
              <a:defRPr sz="1800"/>
            </a:pPr>
            <a:r>
              <a:rPr sz="2800"/>
              <a:t>Body Level Five</a:t>
            </a:r>
          </a:p>
        </p:txBody>
      </p:sp>
    </p:spTree>
  </p:cSld>
  <p:clrMapOvr>
    <a:masterClrMapping/>
  </p:clrMapOvr>
  <p:transitio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type="tx" showMasterSp="1" showMasterPhAnim="1">
  <p:cSld name="Bullets">
    <p:spTree>
      <p:nvGrpSpPr>
        <p:cNvPr id="1" name=""/>
        <p:cNvGrpSpPr/>
        <p:nvPr/>
      </p:nvGrpSpPr>
      <p:grpSpPr>
        <a:xfrm>
          <a:off x="0" y="0"/>
          <a:ext cx="0" cy="0"/>
          <a:chOff x="0" y="0"/>
          <a:chExt cx="0" cy="0"/>
        </a:xfrm>
      </p:grpSpPr>
      <p:sp>
        <p:nvSpPr>
          <p:cNvPr id="24" name="Shape 24"/>
          <p:cNvSpPr/>
          <p:nvPr>
            <p:ph type="body" idx="1"/>
          </p:nvPr>
        </p:nvSpPr>
        <p:spPr>
          <a:xfrm>
            <a:off x="952500" y="1270000"/>
            <a:ext cx="11099800" cy="7213600"/>
          </a:xfrm>
          <a:prstGeom prst="rect">
            <a:avLst/>
          </a:prstGeom>
        </p:spPr>
        <p:txBody>
          <a:bodyPr/>
          <a:lstStyle/>
          <a:p>
            <a:pPr lvl="0">
              <a:defRPr sz="1800"/>
            </a:pPr>
            <a:r>
              <a:rPr sz="3600"/>
              <a:t>Body Level One</a:t>
            </a:r>
            <a:endParaRPr sz="3600"/>
          </a:p>
          <a:p>
            <a:pPr lvl="1">
              <a:defRPr sz="1800"/>
            </a:pPr>
            <a:r>
              <a:rPr sz="3600"/>
              <a:t>Body Level Two</a:t>
            </a:r>
            <a:endParaRPr sz="3600"/>
          </a:p>
          <a:p>
            <a:pPr lvl="2">
              <a:defRPr sz="1800"/>
            </a:pPr>
            <a:r>
              <a:rPr sz="3600"/>
              <a:t>Body Level Three</a:t>
            </a:r>
            <a:endParaRPr sz="3600"/>
          </a:p>
          <a:p>
            <a:pPr lvl="3">
              <a:defRPr sz="1800"/>
            </a:pPr>
            <a:r>
              <a:rPr sz="3600"/>
              <a:t>Body Level Four</a:t>
            </a:r>
            <a:endParaRPr sz="3600"/>
          </a:p>
          <a:p>
            <a:pPr lvl="4">
              <a:defRPr sz="1800"/>
            </a:pPr>
            <a:r>
              <a:rPr sz="3600"/>
              <a:t>Body Level Five</a:t>
            </a:r>
          </a:p>
        </p:txBody>
      </p:sp>
    </p:spTree>
  </p:cSld>
  <p:clrMapOvr>
    <a:masterClrMapping/>
  </p:clrMapOvr>
  <p:transitio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type="tx" showMasterSp="1" showMasterPhAnim="1">
  <p:cSld name="Photo - 3 Up">
    <p:spTree>
      <p:nvGrpSpPr>
        <p:cNvPr id="1" name=""/>
        <p:cNvGrpSpPr/>
        <p:nvPr/>
      </p:nvGrpSpPr>
      <p:grpSpPr>
        <a:xfrm>
          <a:off x="0" y="0"/>
          <a:ext cx="0" cy="0"/>
          <a:chOff x="0" y="0"/>
          <a:chExt cx="0" cy="0"/>
        </a:xfrm>
      </p:grpSpPr>
    </p:spTree>
  </p:cSld>
  <p:clrMapOvr>
    <a:masterClrMapping/>
  </p:clrMapOvr>
  <p:transition spd="med" advClick="1"/>
</p:sldLayout>
</file>

<file path=ppt/slideMasters/_rels/slideMaster1.xml.rels><?xml version="1.0" encoding="UTF-8" standalone="yes"?><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p:bgPr>
    </p:bg>
    <p:spTree>
      <p:nvGrpSpPr>
        <p:cNvPr id="1" name=""/>
        <p:cNvGrpSpPr/>
        <p:nvPr/>
      </p:nvGrpSpPr>
      <p:grpSpPr>
        <a:xfrm>
          <a:off x="0" y="0"/>
          <a:ext cx="0" cy="0"/>
          <a:chOff x="0" y="0"/>
          <a:chExt cx="0" cy="0"/>
        </a:xfrm>
      </p:grpSpPr>
      <p:sp>
        <p:nvSpPr>
          <p:cNvPr id="2" name="Shape 2"/>
          <p:cNvSpPr/>
          <p:nvPr>
            <p:ph type="title"/>
          </p:nvPr>
        </p:nvSpPr>
        <p:spPr>
          <a:xfrm>
            <a:off x="952500" y="444500"/>
            <a:ext cx="11099800" cy="2159000"/>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normAutofit fontScale="100000" lnSpcReduction="0"/>
          </a:bodyPr>
          <a:lstStyle/>
          <a:p>
            <a:pPr lvl="0">
              <a:defRPr sz="1800"/>
            </a:pPr>
            <a:r>
              <a:rPr sz="8000"/>
              <a:t>Title Text</a:t>
            </a:r>
          </a:p>
        </p:txBody>
      </p:sp>
      <p:sp>
        <p:nvSpPr>
          <p:cNvPr id="3" name="Shape 3"/>
          <p:cNvSpPr/>
          <p:nvPr>
            <p:ph type="body" idx="1"/>
          </p:nvPr>
        </p:nvSpPr>
        <p:spPr>
          <a:xfrm>
            <a:off x="952500" y="2603500"/>
            <a:ext cx="11099800" cy="6286500"/>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normAutofit fontScale="100000" lnSpcReduction="0"/>
          </a:bodyPr>
          <a:lstStyle/>
          <a:p>
            <a:pPr lvl="0">
              <a:defRPr sz="1800"/>
            </a:pPr>
            <a:r>
              <a:rPr sz="3600"/>
              <a:t>Body Level One</a:t>
            </a:r>
            <a:endParaRPr sz="3600"/>
          </a:p>
          <a:p>
            <a:pPr lvl="1">
              <a:defRPr sz="1800"/>
            </a:pPr>
            <a:r>
              <a:rPr sz="3600"/>
              <a:t>Body Level Two</a:t>
            </a:r>
            <a:endParaRPr sz="3600"/>
          </a:p>
          <a:p>
            <a:pPr lvl="2">
              <a:defRPr sz="1800"/>
            </a:pPr>
            <a:r>
              <a:rPr sz="3600"/>
              <a:t>Body Level Three</a:t>
            </a:r>
            <a:endParaRPr sz="3600"/>
          </a:p>
          <a:p>
            <a:pPr lvl="3">
              <a:defRPr sz="1800"/>
            </a:pPr>
            <a:r>
              <a:rPr sz="3600"/>
              <a:t>Body Level Four</a:t>
            </a:r>
            <a:endParaRPr sz="3600"/>
          </a:p>
          <a:p>
            <a:pPr lvl="4">
              <a:defRPr sz="1800"/>
            </a:pPr>
            <a:r>
              <a:rPr sz="3600"/>
              <a:t>Body Level Five</a:t>
            </a:r>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transition spd="med" advClick="1"/>
  <p:txStyles>
    <p:titleStyle>
      <a:lvl1pPr defTabSz="584200">
        <a:defRPr sz="8000">
          <a:latin typeface="+mn-lt"/>
          <a:ea typeface="+mn-ea"/>
          <a:cs typeface="+mn-cs"/>
          <a:sym typeface="Arvo"/>
        </a:defRPr>
      </a:lvl1pPr>
      <a:lvl2pPr indent="228600" defTabSz="584200">
        <a:defRPr sz="8000">
          <a:latin typeface="+mn-lt"/>
          <a:ea typeface="+mn-ea"/>
          <a:cs typeface="+mn-cs"/>
          <a:sym typeface="Arvo"/>
        </a:defRPr>
      </a:lvl2pPr>
      <a:lvl3pPr indent="457200" defTabSz="584200">
        <a:defRPr sz="8000">
          <a:latin typeface="+mn-lt"/>
          <a:ea typeface="+mn-ea"/>
          <a:cs typeface="+mn-cs"/>
          <a:sym typeface="Arvo"/>
        </a:defRPr>
      </a:lvl3pPr>
      <a:lvl4pPr indent="685800" defTabSz="584200">
        <a:defRPr sz="8000">
          <a:latin typeface="+mn-lt"/>
          <a:ea typeface="+mn-ea"/>
          <a:cs typeface="+mn-cs"/>
          <a:sym typeface="Arvo"/>
        </a:defRPr>
      </a:lvl4pPr>
      <a:lvl5pPr indent="914400" defTabSz="584200">
        <a:defRPr sz="8000">
          <a:latin typeface="+mn-lt"/>
          <a:ea typeface="+mn-ea"/>
          <a:cs typeface="+mn-cs"/>
          <a:sym typeface="Arvo"/>
        </a:defRPr>
      </a:lvl5pPr>
      <a:lvl6pPr indent="1143000" defTabSz="584200">
        <a:defRPr sz="8000">
          <a:latin typeface="+mn-lt"/>
          <a:ea typeface="+mn-ea"/>
          <a:cs typeface="+mn-cs"/>
          <a:sym typeface="Arvo"/>
        </a:defRPr>
      </a:lvl6pPr>
      <a:lvl7pPr indent="1371600" defTabSz="584200">
        <a:defRPr sz="8000">
          <a:latin typeface="+mn-lt"/>
          <a:ea typeface="+mn-ea"/>
          <a:cs typeface="+mn-cs"/>
          <a:sym typeface="Arvo"/>
        </a:defRPr>
      </a:lvl7pPr>
      <a:lvl8pPr indent="1600200" defTabSz="584200">
        <a:defRPr sz="8000">
          <a:latin typeface="+mn-lt"/>
          <a:ea typeface="+mn-ea"/>
          <a:cs typeface="+mn-cs"/>
          <a:sym typeface="Arvo"/>
        </a:defRPr>
      </a:lvl8pPr>
      <a:lvl9pPr indent="1828800" defTabSz="584200">
        <a:defRPr sz="8000">
          <a:latin typeface="+mn-lt"/>
          <a:ea typeface="+mn-ea"/>
          <a:cs typeface="+mn-cs"/>
          <a:sym typeface="Arvo"/>
        </a:defRPr>
      </a:lvl9pPr>
    </p:titleStyle>
    <p:bodyStyle>
      <a:lvl1pPr marL="444500" indent="-444500" defTabSz="584200">
        <a:spcBef>
          <a:spcPts val="4200"/>
        </a:spcBef>
        <a:buSzPct val="75000"/>
        <a:buChar char="•"/>
        <a:defRPr sz="3600">
          <a:latin typeface="Helvetica Light"/>
          <a:ea typeface="Helvetica Light"/>
          <a:cs typeface="Helvetica Light"/>
          <a:sym typeface="Helvetica Light"/>
        </a:defRPr>
      </a:lvl1pPr>
      <a:lvl2pPr marL="889000" indent="-444500" defTabSz="584200">
        <a:spcBef>
          <a:spcPts val="4200"/>
        </a:spcBef>
        <a:buSzPct val="75000"/>
        <a:buChar char="•"/>
        <a:defRPr sz="3600">
          <a:latin typeface="Helvetica Light"/>
          <a:ea typeface="Helvetica Light"/>
          <a:cs typeface="Helvetica Light"/>
          <a:sym typeface="Helvetica Light"/>
        </a:defRPr>
      </a:lvl2pPr>
      <a:lvl3pPr marL="1333500" indent="-444500" defTabSz="584200">
        <a:spcBef>
          <a:spcPts val="4200"/>
        </a:spcBef>
        <a:buSzPct val="75000"/>
        <a:buChar char="•"/>
        <a:defRPr sz="3600">
          <a:latin typeface="Helvetica Light"/>
          <a:ea typeface="Helvetica Light"/>
          <a:cs typeface="Helvetica Light"/>
          <a:sym typeface="Helvetica Light"/>
        </a:defRPr>
      </a:lvl3pPr>
      <a:lvl4pPr marL="1778000" indent="-444500" defTabSz="584200">
        <a:spcBef>
          <a:spcPts val="4200"/>
        </a:spcBef>
        <a:buSzPct val="75000"/>
        <a:buChar char="•"/>
        <a:defRPr sz="3600">
          <a:latin typeface="Helvetica Light"/>
          <a:ea typeface="Helvetica Light"/>
          <a:cs typeface="Helvetica Light"/>
          <a:sym typeface="Helvetica Light"/>
        </a:defRPr>
      </a:lvl4pPr>
      <a:lvl5pPr marL="2222500" indent="-444500" defTabSz="584200">
        <a:spcBef>
          <a:spcPts val="4200"/>
        </a:spcBef>
        <a:buSzPct val="75000"/>
        <a:buChar char="•"/>
        <a:defRPr sz="3600">
          <a:latin typeface="Helvetica Light"/>
          <a:ea typeface="Helvetica Light"/>
          <a:cs typeface="Helvetica Light"/>
          <a:sym typeface="Helvetica Light"/>
        </a:defRPr>
      </a:lvl5pPr>
      <a:lvl6pPr marL="2667000" indent="-444500" defTabSz="584200">
        <a:spcBef>
          <a:spcPts val="4200"/>
        </a:spcBef>
        <a:buSzPct val="75000"/>
        <a:buChar char="•"/>
        <a:defRPr sz="3600">
          <a:latin typeface="Helvetica Light"/>
          <a:ea typeface="Helvetica Light"/>
          <a:cs typeface="Helvetica Light"/>
          <a:sym typeface="Helvetica Light"/>
        </a:defRPr>
      </a:lvl6pPr>
      <a:lvl7pPr marL="3111500" indent="-444500" defTabSz="584200">
        <a:spcBef>
          <a:spcPts val="4200"/>
        </a:spcBef>
        <a:buSzPct val="75000"/>
        <a:buChar char="•"/>
        <a:defRPr sz="3600">
          <a:latin typeface="Helvetica Light"/>
          <a:ea typeface="Helvetica Light"/>
          <a:cs typeface="Helvetica Light"/>
          <a:sym typeface="Helvetica Light"/>
        </a:defRPr>
      </a:lvl7pPr>
      <a:lvl8pPr marL="3556000" indent="-444500" defTabSz="584200">
        <a:spcBef>
          <a:spcPts val="4200"/>
        </a:spcBef>
        <a:buSzPct val="75000"/>
        <a:buChar char="•"/>
        <a:defRPr sz="3600">
          <a:latin typeface="Helvetica Light"/>
          <a:ea typeface="Helvetica Light"/>
          <a:cs typeface="Helvetica Light"/>
          <a:sym typeface="Helvetica Light"/>
        </a:defRPr>
      </a:lvl8pPr>
      <a:lvl9pPr marL="4000500" indent="-444500" defTabSz="584200">
        <a:spcBef>
          <a:spcPts val="4200"/>
        </a:spcBef>
        <a:buSzPct val="75000"/>
        <a:buChar char="•"/>
        <a:defRPr sz="3600">
          <a:latin typeface="Helvetica Light"/>
          <a:ea typeface="Helvetica Light"/>
          <a:cs typeface="Helvetica Light"/>
          <a:sym typeface="Helvetica Light"/>
        </a:defRPr>
      </a:lvl9pPr>
    </p:bodyStyle>
    <p:otherStyle>
      <a:lvl1pPr algn="ctr" defTabSz="584200">
        <a:defRPr>
          <a:solidFill>
            <a:schemeClr val="tx1"/>
          </a:solidFill>
          <a:latin typeface="+mn-lt"/>
          <a:ea typeface="+mn-ea"/>
          <a:cs typeface="+mn-cs"/>
          <a:sym typeface="Helvetica Light"/>
        </a:defRPr>
      </a:lvl1pPr>
      <a:lvl2pPr indent="228600" algn="ctr" defTabSz="584200">
        <a:defRPr>
          <a:solidFill>
            <a:schemeClr val="tx1"/>
          </a:solidFill>
          <a:latin typeface="+mn-lt"/>
          <a:ea typeface="+mn-ea"/>
          <a:cs typeface="+mn-cs"/>
          <a:sym typeface="Helvetica Light"/>
        </a:defRPr>
      </a:lvl2pPr>
      <a:lvl3pPr indent="457200" algn="ctr" defTabSz="584200">
        <a:defRPr>
          <a:solidFill>
            <a:schemeClr val="tx1"/>
          </a:solidFill>
          <a:latin typeface="+mn-lt"/>
          <a:ea typeface="+mn-ea"/>
          <a:cs typeface="+mn-cs"/>
          <a:sym typeface="Helvetica Light"/>
        </a:defRPr>
      </a:lvl3pPr>
      <a:lvl4pPr indent="685800" algn="ctr" defTabSz="584200">
        <a:defRPr>
          <a:solidFill>
            <a:schemeClr val="tx1"/>
          </a:solidFill>
          <a:latin typeface="+mn-lt"/>
          <a:ea typeface="+mn-ea"/>
          <a:cs typeface="+mn-cs"/>
          <a:sym typeface="Helvetica Light"/>
        </a:defRPr>
      </a:lvl4pPr>
      <a:lvl5pPr indent="914400" algn="ctr" defTabSz="584200">
        <a:defRPr>
          <a:solidFill>
            <a:schemeClr val="tx1"/>
          </a:solidFill>
          <a:latin typeface="+mn-lt"/>
          <a:ea typeface="+mn-ea"/>
          <a:cs typeface="+mn-cs"/>
          <a:sym typeface="Helvetica Light"/>
        </a:defRPr>
      </a:lvl5pPr>
      <a:lvl6pPr indent="1143000" algn="ctr" defTabSz="584200">
        <a:defRPr>
          <a:solidFill>
            <a:schemeClr val="tx1"/>
          </a:solidFill>
          <a:latin typeface="+mn-lt"/>
          <a:ea typeface="+mn-ea"/>
          <a:cs typeface="+mn-cs"/>
          <a:sym typeface="Helvetica Light"/>
        </a:defRPr>
      </a:lvl6pPr>
      <a:lvl7pPr indent="1371600" algn="ctr" defTabSz="584200">
        <a:defRPr>
          <a:solidFill>
            <a:schemeClr val="tx1"/>
          </a:solidFill>
          <a:latin typeface="+mn-lt"/>
          <a:ea typeface="+mn-ea"/>
          <a:cs typeface="+mn-cs"/>
          <a:sym typeface="Helvetica Light"/>
        </a:defRPr>
      </a:lvl7pPr>
      <a:lvl8pPr indent="1600200" algn="ctr" defTabSz="584200">
        <a:defRPr>
          <a:solidFill>
            <a:schemeClr val="tx1"/>
          </a:solidFill>
          <a:latin typeface="+mn-lt"/>
          <a:ea typeface="+mn-ea"/>
          <a:cs typeface="+mn-cs"/>
          <a:sym typeface="Helvetica Light"/>
        </a:defRPr>
      </a:lvl8pPr>
      <a:lvl9pPr indent="1828800" algn="ctr" defTabSz="584200">
        <a:defRPr>
          <a:solidFill>
            <a:schemeClr val="tx1"/>
          </a:solidFill>
          <a:latin typeface="+mn-lt"/>
          <a:ea typeface="+mn-ea"/>
          <a:cs typeface="+mn-cs"/>
          <a:sym typeface="Helvetica Light"/>
        </a:defRPr>
      </a:lvl9pPr>
    </p:otherStyle>
  </p:txStyles>
</p:sldMaster>
</file>

<file path=ppt/slides/_rels/slide1.xml.rels><?xml version="1.0" encoding="UTF-8" standalone="yes"?><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7.png"/><Relationship Id="rId4" Type="http://schemas.openxmlformats.org/officeDocument/2006/relationships/image" Target="../media/image13.png"/></Relationships>

</file>

<file path=ppt/slides/_rels/slide11.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png"/><Relationship Id="rId3" Type="http://schemas.openxmlformats.org/officeDocument/2006/relationships/image" Target="../media/image14.png"/></Relationships>

</file>

<file path=ppt/slides/_rels/slide12.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7.png"/><Relationship Id="rId4" Type="http://schemas.openxmlformats.org/officeDocument/2006/relationships/image" Target="../media/image15.png"/></Relationships>

</file>

<file path=ppt/slides/_rels/slide13.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6.png"/></Relationships>

</file>

<file path=ppt/slides/_rels/slide14.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6.png"/></Relationships>

</file>

<file path=ppt/slides/_rels/slide15.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18.png"/></Relationships>

</file>

<file path=ppt/slides/_rels/slide16.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6.png"/><Relationship Id="rId4" Type="http://schemas.openxmlformats.org/officeDocument/2006/relationships/image" Target="../media/image19.png"/><Relationship Id="rId5" Type="http://schemas.openxmlformats.org/officeDocument/2006/relationships/image" Target="../media/image20.png"/></Relationships>

</file>

<file path=ppt/slides/_rels/slide17.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6.png"/><Relationship Id="rId4" Type="http://schemas.openxmlformats.org/officeDocument/2006/relationships/image" Target="../media/image21.png"/></Relationships>

</file>

<file path=ppt/slides/_rels/slide18.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6.png"/><Relationship Id="rId4" Type="http://schemas.openxmlformats.org/officeDocument/2006/relationships/image" Target="../media/image22.png"/></Relationships>

</file>

<file path=ppt/slides/_rels/slide19.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6.png"/><Relationship Id="rId4" Type="http://schemas.openxmlformats.org/officeDocument/2006/relationships/image" Target="../media/image23.png"/></Relationships>

</file>

<file path=ppt/slides/_rels/slide2.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4.png"/><Relationship Id="rId6" Type="http://schemas.openxmlformats.org/officeDocument/2006/relationships/image" Target="../media/image5.png"/><Relationship Id="rId7" Type="http://schemas.openxmlformats.org/officeDocument/2006/relationships/image" Target="../media/image6.png"/></Relationships>

</file>

<file path=ppt/slides/_rels/slide20.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16.png"/><Relationship Id="rId4" Type="http://schemas.openxmlformats.org/officeDocument/2006/relationships/image" Target="../media/image24.png"/></Relationships>

</file>

<file path=ppt/slides/_rels/slide21.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16.png"/><Relationship Id="rId4" Type="http://schemas.openxmlformats.org/officeDocument/2006/relationships/image" Target="../media/image25.png"/></Relationships>

</file>

<file path=ppt/slides/_rels/slide22.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6.png"/></Relationships>

</file>

<file path=ppt/slides/_rels/slide23.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6.png"/></Relationships>

</file>

<file path=ppt/slides/_rels/slide24.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26.png"/></Relationships>

</file>

<file path=ppt/slides/_rels/slide25.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26.png"/></Relationships>

</file>

<file path=ppt/slides/_rels/slide26.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27.png"/><Relationship Id="rId4" Type="http://schemas.openxmlformats.org/officeDocument/2006/relationships/image" Target="../media/image26.png"/><Relationship Id="rId5" Type="http://schemas.openxmlformats.org/officeDocument/2006/relationships/image" Target="../media/image28.png"/><Relationship Id="rId6" Type="http://schemas.openxmlformats.org/officeDocument/2006/relationships/image" Target="../media/image29.png"/><Relationship Id="rId7" Type="http://schemas.openxmlformats.org/officeDocument/2006/relationships/image" Target="../media/image30.png"/><Relationship Id="rId8" Type="http://schemas.openxmlformats.org/officeDocument/2006/relationships/image" Target="../media/image31.png"/><Relationship Id="rId9" Type="http://schemas.openxmlformats.org/officeDocument/2006/relationships/image" Target="../media/image32.png"/><Relationship Id="rId10" Type="http://schemas.openxmlformats.org/officeDocument/2006/relationships/image" Target="../media/image33.png"/><Relationship Id="rId11" Type="http://schemas.openxmlformats.org/officeDocument/2006/relationships/image" Target="../media/image34.png"/><Relationship Id="rId12" Type="http://schemas.openxmlformats.org/officeDocument/2006/relationships/image" Target="../media/image35.png"/><Relationship Id="rId13" Type="http://schemas.openxmlformats.org/officeDocument/2006/relationships/image" Target="../media/image36.png"/><Relationship Id="rId14" Type="http://schemas.openxmlformats.org/officeDocument/2006/relationships/image" Target="../media/image37.png"/><Relationship Id="rId15" Type="http://schemas.openxmlformats.org/officeDocument/2006/relationships/image" Target="../media/image38.png"/><Relationship Id="rId16" Type="http://schemas.openxmlformats.org/officeDocument/2006/relationships/image" Target="../media/image39.png"/><Relationship Id="rId17" Type="http://schemas.openxmlformats.org/officeDocument/2006/relationships/image" Target="../media/image40.png"/><Relationship Id="rId18" Type="http://schemas.openxmlformats.org/officeDocument/2006/relationships/image" Target="../media/image41.png"/><Relationship Id="rId19" Type="http://schemas.openxmlformats.org/officeDocument/2006/relationships/image" Target="../media/image42.png"/><Relationship Id="rId20" Type="http://schemas.openxmlformats.org/officeDocument/2006/relationships/image" Target="../media/image43.png"/><Relationship Id="rId21" Type="http://schemas.openxmlformats.org/officeDocument/2006/relationships/image" Target="../media/image44.png"/><Relationship Id="rId22" Type="http://schemas.openxmlformats.org/officeDocument/2006/relationships/image" Target="../media/image45.png"/><Relationship Id="rId23" Type="http://schemas.openxmlformats.org/officeDocument/2006/relationships/image" Target="../media/image46.png"/><Relationship Id="rId24" Type="http://schemas.openxmlformats.org/officeDocument/2006/relationships/image" Target="../media/image47.png"/><Relationship Id="rId25" Type="http://schemas.openxmlformats.org/officeDocument/2006/relationships/image" Target="../media/image48.png"/><Relationship Id="rId26" Type="http://schemas.openxmlformats.org/officeDocument/2006/relationships/image" Target="../media/image49.png"/><Relationship Id="rId27" Type="http://schemas.openxmlformats.org/officeDocument/2006/relationships/image" Target="../media/image50.png"/><Relationship Id="rId28" Type="http://schemas.openxmlformats.org/officeDocument/2006/relationships/image" Target="../media/image51.png"/><Relationship Id="rId29" Type="http://schemas.openxmlformats.org/officeDocument/2006/relationships/image" Target="../media/image52.png"/></Relationships>

</file>

<file path=ppt/slides/_rels/slide27.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26.png"/><Relationship Id="rId4" Type="http://schemas.openxmlformats.org/officeDocument/2006/relationships/image" Target="../media/image53.png"/><Relationship Id="rId5" Type="http://schemas.openxmlformats.org/officeDocument/2006/relationships/image" Target="../media/image54.png"/><Relationship Id="rId6" Type="http://schemas.openxmlformats.org/officeDocument/2006/relationships/image" Target="../media/image55.png"/></Relationships>

</file>

<file path=ppt/slides/_rels/slide28.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26.png"/><Relationship Id="rId4" Type="http://schemas.openxmlformats.org/officeDocument/2006/relationships/image" Target="../media/image56.png"/><Relationship Id="rId5" Type="http://schemas.openxmlformats.org/officeDocument/2006/relationships/image" Target="../media/image57.png"/><Relationship Id="rId6" Type="http://schemas.openxmlformats.org/officeDocument/2006/relationships/image" Target="../media/image58.png"/><Relationship Id="rId7" Type="http://schemas.openxmlformats.org/officeDocument/2006/relationships/image" Target="../media/image59.png"/><Relationship Id="rId8" Type="http://schemas.openxmlformats.org/officeDocument/2006/relationships/image" Target="../media/image60.png"/><Relationship Id="rId9" Type="http://schemas.openxmlformats.org/officeDocument/2006/relationships/image" Target="../media/image61.png"/><Relationship Id="rId10" Type="http://schemas.openxmlformats.org/officeDocument/2006/relationships/image" Target="../media/image62.png"/><Relationship Id="rId11" Type="http://schemas.openxmlformats.org/officeDocument/2006/relationships/image" Target="../media/image63.png"/><Relationship Id="rId12" Type="http://schemas.openxmlformats.org/officeDocument/2006/relationships/image" Target="../media/image64.png"/><Relationship Id="rId13" Type="http://schemas.openxmlformats.org/officeDocument/2006/relationships/image" Target="../media/image65.png"/><Relationship Id="rId14" Type="http://schemas.openxmlformats.org/officeDocument/2006/relationships/image" Target="../media/image66.png"/><Relationship Id="rId15" Type="http://schemas.openxmlformats.org/officeDocument/2006/relationships/image" Target="../media/image67.png"/><Relationship Id="rId16" Type="http://schemas.openxmlformats.org/officeDocument/2006/relationships/image" Target="../media/image68.png"/><Relationship Id="rId17" Type="http://schemas.openxmlformats.org/officeDocument/2006/relationships/image" Target="../media/image69.png"/></Relationships>

</file>

<file path=ppt/slides/_rels/slide29.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26.png"/><Relationship Id="rId4" Type="http://schemas.openxmlformats.org/officeDocument/2006/relationships/image" Target="../media/image67.png"/><Relationship Id="rId5" Type="http://schemas.openxmlformats.org/officeDocument/2006/relationships/image" Target="../media/image1.png"/><Relationship Id="rId6" Type="http://schemas.openxmlformats.org/officeDocument/2006/relationships/image" Target="../media/image70.png"/><Relationship Id="rId7" Type="http://schemas.openxmlformats.org/officeDocument/2006/relationships/image" Target="../media/image71.png"/></Relationships>

</file>

<file path=ppt/slides/_rels/slide3.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7.png"/></Relationships>

</file>

<file path=ppt/slides/_rels/slide30.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26.png"/><Relationship Id="rId4" Type="http://schemas.openxmlformats.org/officeDocument/2006/relationships/image" Target="../media/image72.png"/></Relationships>

</file>

<file path=ppt/slides/_rels/slide31.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26.png"/><Relationship Id="rId4" Type="http://schemas.openxmlformats.org/officeDocument/2006/relationships/image" Target="../media/image53.png"/><Relationship Id="rId5" Type="http://schemas.openxmlformats.org/officeDocument/2006/relationships/image" Target="../media/image73.png"/><Relationship Id="rId6" Type="http://schemas.openxmlformats.org/officeDocument/2006/relationships/image" Target="../media/image74.png"/></Relationships>

</file>

<file path=ppt/slides/_rels/slide32.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5.png"/><Relationship Id="rId3" Type="http://schemas.openxmlformats.org/officeDocument/2006/relationships/image" Target="../media/image76.png"/><Relationship Id="rId4" Type="http://schemas.openxmlformats.org/officeDocument/2006/relationships/image" Target="../media/image77.png"/><Relationship Id="rId5" Type="http://schemas.openxmlformats.org/officeDocument/2006/relationships/image" Target="../media/image78.png"/><Relationship Id="rId6" Type="http://schemas.openxmlformats.org/officeDocument/2006/relationships/image" Target="../media/image79.png"/><Relationship Id="rId7" Type="http://schemas.openxmlformats.org/officeDocument/2006/relationships/image" Target="../media/image80.png"/></Relationships>

</file>

<file path=ppt/slides/_rels/slide33.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26.png"/><Relationship Id="rId4" Type="http://schemas.openxmlformats.org/officeDocument/2006/relationships/image" Target="../media/image81.png"/><Relationship Id="rId5" Type="http://schemas.openxmlformats.org/officeDocument/2006/relationships/image" Target="../media/image82.png"/><Relationship Id="rId6" Type="http://schemas.openxmlformats.org/officeDocument/2006/relationships/image" Target="../media/image83.png"/></Relationships>

</file>

<file path=ppt/slides/_rels/slide34.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26.png"/><Relationship Id="rId4" Type="http://schemas.openxmlformats.org/officeDocument/2006/relationships/image" Target="../media/image84.png"/><Relationship Id="rId5" Type="http://schemas.openxmlformats.org/officeDocument/2006/relationships/image" Target="../media/image85.png"/></Relationships>

</file>

<file path=ppt/slides/_rels/slide35.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26.png"/><Relationship Id="rId4" Type="http://schemas.openxmlformats.org/officeDocument/2006/relationships/image" Target="../media/image86.png"/></Relationships>

</file>

<file path=ppt/slides/_rels/slide36.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26.png"/><Relationship Id="rId4" Type="http://schemas.openxmlformats.org/officeDocument/2006/relationships/image" Target="../media/image87.png"/></Relationships>

</file>

<file path=ppt/slides/_rels/slide37.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26.png"/><Relationship Id="rId4" Type="http://schemas.openxmlformats.org/officeDocument/2006/relationships/image" Target="../media/image88.png"/></Relationships>

</file>

<file path=ppt/slides/_rels/slide38.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26.png"/><Relationship Id="rId4" Type="http://schemas.openxmlformats.org/officeDocument/2006/relationships/image" Target="../media/image89.png"/></Relationships>

</file>

<file path=ppt/slides/_rels/slide39.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26.png"/><Relationship Id="rId4" Type="http://schemas.openxmlformats.org/officeDocument/2006/relationships/image" Target="../media/image90.png"/></Relationships>

</file>

<file path=ppt/slides/_rels/slide4.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png"/></Relationships>

</file>

<file path=ppt/slides/_rels/slide40.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6.png"/></Relationships>

</file>

<file path=ppt/slides/_rels/slide41.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1.png"/></Relationships>

</file>

<file path=ppt/slides/_rels/slide42.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91.png"/></Relationships>

</file>

<file path=ppt/slides/_rels/slide43.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91.png"/></Relationships>

</file>

<file path=ppt/slides/_rels/slide5.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9.png"/><Relationship Id="rId6" Type="http://schemas.openxmlformats.org/officeDocument/2006/relationships/image" Target="../media/image10.png"/></Relationships>

</file>

<file path=ppt/slides/_rels/slide6.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1.png"/><Relationship Id="rId4" Type="http://schemas.openxmlformats.org/officeDocument/2006/relationships/image" Target="../media/image7.png"/></Relationships>

</file>

<file path=ppt/slides/_rels/slide7.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7.png"/></Relationships>

</file>

<file path=ppt/slides/_rels/slide8.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7.png"/></Relationships>

</file>

<file path=ppt/slides/_rels/slide9.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7.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2" name="Shape 32"/>
          <p:cNvSpPr/>
          <p:nvPr/>
        </p:nvSpPr>
        <p:spPr>
          <a:xfrm>
            <a:off x="2214033" y="266700"/>
            <a:ext cx="10464801" cy="685800"/>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lgn="r">
              <a:defRPr sz="2800">
                <a:solidFill>
                  <a:srgbClr val="53585F"/>
                </a:solidFill>
                <a:latin typeface="+mn-lt"/>
                <a:ea typeface="+mn-ea"/>
                <a:cs typeface="+mn-cs"/>
                <a:sym typeface="Arvo"/>
              </a:defRPr>
            </a:lvl1pPr>
          </a:lstStyle>
          <a:p>
            <a:pPr lvl="0">
              <a:defRPr sz="1800">
                <a:solidFill>
                  <a:srgbClr val="000000"/>
                </a:solidFill>
              </a:defRPr>
            </a:pPr>
            <a:r>
              <a:rPr sz="2800">
                <a:solidFill>
                  <a:srgbClr val="53585F"/>
                </a:solidFill>
              </a:rPr>
              <a:t>VISUALIZING TIME USE </a:t>
            </a:r>
          </a:p>
        </p:txBody>
      </p:sp>
      <p:pic>
        <p:nvPicPr>
          <p:cNvPr id="33" name="pasted-image.pdf"/>
          <p:cNvPicPr/>
          <p:nvPr/>
        </p:nvPicPr>
        <p:blipFill>
          <a:blip r:embed="rId3">
            <a:extLst/>
          </a:blip>
          <a:stretch>
            <a:fillRect/>
          </a:stretch>
        </p:blipFill>
        <p:spPr>
          <a:xfrm>
            <a:off x="5226050" y="3333750"/>
            <a:ext cx="2552700" cy="2552700"/>
          </a:xfrm>
          <a:prstGeom prst="rect">
            <a:avLst/>
          </a:prstGeom>
          <a:ln w="12700">
            <a:miter lim="400000"/>
          </a:ln>
        </p:spPr>
      </p:pic>
      <p:sp>
        <p:nvSpPr>
          <p:cNvPr id="34" name="Shape 34"/>
          <p:cNvSpPr/>
          <p:nvPr/>
        </p:nvSpPr>
        <p:spPr>
          <a:xfrm>
            <a:off x="2209800" y="8856133"/>
            <a:ext cx="10464800" cy="6858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lgn="r">
              <a:defRPr sz="2800">
                <a:solidFill>
                  <a:srgbClr val="53585F"/>
                </a:solidFill>
                <a:latin typeface="+mn-lt"/>
                <a:ea typeface="+mn-ea"/>
                <a:cs typeface="+mn-cs"/>
                <a:sym typeface="Arvo"/>
              </a:defRPr>
            </a:lvl1pPr>
          </a:lstStyle>
          <a:p>
            <a:pPr lvl="0">
              <a:defRPr sz="1800">
                <a:solidFill>
                  <a:srgbClr val="000000"/>
                </a:solidFill>
              </a:defRPr>
            </a:pPr>
            <a:r>
              <a:rPr sz="2800">
                <a:solidFill>
                  <a:srgbClr val="53585F"/>
                </a:solidFill>
              </a:rPr>
              <a:t>AMY RAE FOX</a:t>
            </a:r>
          </a:p>
        </p:txBody>
      </p:sp>
    </p:spTree>
  </p:cSld>
  <p:clrMapOvr>
    <a:masterClrMapping/>
  </p:clrMapOvr>
  <p:transition spd="med" advClick="1"/>
</p:sld>
</file>

<file path=ppt/slides/slide1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6" name="Shape 126"/>
          <p:cNvSpPr/>
          <p:nvPr/>
        </p:nvSpPr>
        <p:spPr>
          <a:xfrm>
            <a:off x="2209800" y="8856133"/>
            <a:ext cx="10464800" cy="6858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lgn="r">
              <a:defRPr sz="2800">
                <a:solidFill>
                  <a:srgbClr val="53585F"/>
                </a:solidFill>
                <a:latin typeface="+mn-lt"/>
                <a:ea typeface="+mn-ea"/>
                <a:cs typeface="+mn-cs"/>
                <a:sym typeface="Arvo"/>
              </a:defRPr>
            </a:lvl1pPr>
          </a:lstStyle>
          <a:p>
            <a:pPr lvl="0">
              <a:defRPr sz="1800">
                <a:solidFill>
                  <a:srgbClr val="000000"/>
                </a:solidFill>
              </a:defRPr>
            </a:pPr>
            <a:r>
              <a:rPr sz="2800">
                <a:solidFill>
                  <a:srgbClr val="53585F"/>
                </a:solidFill>
              </a:rPr>
              <a:t>CONCEPTUAL FRAMEWORK</a:t>
            </a:r>
          </a:p>
        </p:txBody>
      </p:sp>
      <p:pic>
        <p:nvPicPr>
          <p:cNvPr id="127" name="pasted-image.pdf"/>
          <p:cNvPicPr/>
          <p:nvPr/>
        </p:nvPicPr>
        <p:blipFill>
          <a:blip r:embed="rId3">
            <a:alphaModFix amt="50000"/>
            <a:extLst/>
          </a:blip>
          <a:stretch>
            <a:fillRect/>
          </a:stretch>
        </p:blipFill>
        <p:spPr>
          <a:xfrm>
            <a:off x="11588750" y="0"/>
            <a:ext cx="1384300" cy="1371601"/>
          </a:xfrm>
          <a:prstGeom prst="rect">
            <a:avLst/>
          </a:prstGeom>
          <a:ln w="12700">
            <a:miter lim="400000"/>
          </a:ln>
        </p:spPr>
      </p:pic>
      <p:sp>
        <p:nvSpPr>
          <p:cNvPr id="128" name="Shape 128"/>
          <p:cNvSpPr/>
          <p:nvPr>
            <p:ph type="title"/>
          </p:nvPr>
        </p:nvSpPr>
        <p:spPr>
          <a:xfrm>
            <a:off x="639233" y="281384"/>
            <a:ext cx="10464801" cy="1611776"/>
          </a:xfrm>
          <a:prstGeom prst="rect">
            <a:avLst/>
          </a:prstGeom>
        </p:spPr>
        <p:txBody>
          <a:bodyPr/>
          <a:lstStyle/>
          <a:p>
            <a:pPr lvl="0">
              <a:defRPr sz="1800"/>
            </a:pPr>
            <a:r>
              <a:rPr sz="8000"/>
              <a:t>Contexts</a:t>
            </a:r>
          </a:p>
        </p:txBody>
      </p:sp>
      <p:pic>
        <p:nvPicPr>
          <p:cNvPr id="129" name="pasted-image.png"/>
          <p:cNvPicPr/>
          <p:nvPr/>
        </p:nvPicPr>
        <p:blipFill>
          <a:blip r:embed="rId4">
            <a:extLst/>
          </a:blip>
          <a:stretch>
            <a:fillRect/>
          </a:stretch>
        </p:blipFill>
        <p:spPr>
          <a:xfrm>
            <a:off x="397568" y="2480326"/>
            <a:ext cx="8915401" cy="5245101"/>
          </a:xfrm>
          <a:prstGeom prst="rect">
            <a:avLst/>
          </a:prstGeom>
          <a:ln w="12700">
            <a:miter lim="400000"/>
          </a:ln>
        </p:spPr>
      </p:pic>
      <p:sp>
        <p:nvSpPr>
          <p:cNvPr id="130" name="Shape 130"/>
          <p:cNvSpPr/>
          <p:nvPr/>
        </p:nvSpPr>
        <p:spPr>
          <a:xfrm>
            <a:off x="11138278" y="5872782"/>
            <a:ext cx="1270001" cy="1270001"/>
          </a:xfrm>
          <a:prstGeom prst="rect">
            <a:avLst/>
          </a:prstGeom>
          <a:solidFill>
            <a:srgbClr val="A6AAA9"/>
          </a:solidFill>
          <a:ln w="12700">
            <a:miter lim="400000"/>
          </a:ln>
          <a:effectLst>
            <a:outerShdw sx="100000" sy="100000" kx="0" ky="0" algn="b" rotWithShape="0" blurRad="25400" dist="25400" dir="2388334">
              <a:srgbClr val="000000">
                <a:alpha val="79310"/>
              </a:srgbClr>
            </a:outerShdw>
          </a:effectLst>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 . . </a:t>
            </a:r>
          </a:p>
        </p:txBody>
      </p:sp>
      <p:sp>
        <p:nvSpPr>
          <p:cNvPr id="131" name="Shape 131"/>
          <p:cNvSpPr/>
          <p:nvPr/>
        </p:nvSpPr>
        <p:spPr>
          <a:xfrm>
            <a:off x="10267760" y="4965700"/>
            <a:ext cx="1270001" cy="1270000"/>
          </a:xfrm>
          <a:prstGeom prst="rect">
            <a:avLst/>
          </a:prstGeom>
          <a:solidFill>
            <a:srgbClr val="A6AAA9"/>
          </a:solidFill>
          <a:ln w="12700">
            <a:miter lim="400000"/>
          </a:ln>
          <a:effectLst>
            <a:outerShdw sx="100000" sy="100000" kx="0" ky="0" algn="b" rotWithShape="0" blurRad="25400" dist="25400" dir="2388334">
              <a:srgbClr val="000000">
                <a:alpha val="79310"/>
              </a:srgbClr>
            </a:outerShdw>
          </a:effectLst>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tools</a:t>
            </a:r>
          </a:p>
        </p:txBody>
      </p:sp>
      <p:sp>
        <p:nvSpPr>
          <p:cNvPr id="132" name="Shape 132"/>
          <p:cNvSpPr/>
          <p:nvPr/>
        </p:nvSpPr>
        <p:spPr>
          <a:xfrm>
            <a:off x="9365293" y="4029684"/>
            <a:ext cx="1270001" cy="1270001"/>
          </a:xfrm>
          <a:prstGeom prst="rect">
            <a:avLst/>
          </a:prstGeom>
          <a:solidFill>
            <a:srgbClr val="A6AAA9"/>
          </a:solidFill>
          <a:ln w="12700">
            <a:miter lim="400000"/>
          </a:ln>
          <a:effectLst>
            <a:outerShdw sx="100000" sy="100000" kx="0" ky="0" algn="b" rotWithShape="0" blurRad="25400" dist="25400" dir="2388334">
              <a:srgbClr val="000000">
                <a:alpha val="79310"/>
              </a:srgbClr>
            </a:outerShdw>
          </a:effectLst>
          <a:extLst>
            <a:ext uri="{C572A759-6A51-4108-AA02-DFA0A04FC94B}">
              <ma14:wrappingTextBoxFlag xmlns:ma14="http://schemas.microsoft.com/office/mac/drawingml/2011/main" val="1"/>
            </a:ext>
          </a:extLst>
        </p:spPr>
        <p:txBody>
          <a:bodyPr lIns="0" tIns="0" rIns="0" bIns="0" anchor="ctr"/>
          <a:lstStyle>
            <a:lvl1pPr>
              <a:defRPr sz="2400">
                <a:solidFill>
                  <a:srgbClr val="FFFFFF"/>
                </a:solidFill>
              </a:defRPr>
            </a:lvl1pPr>
          </a:lstStyle>
          <a:p>
            <a:pPr lvl="0">
              <a:defRPr sz="1800">
                <a:solidFill>
                  <a:srgbClr val="000000"/>
                </a:solidFill>
              </a:defRPr>
            </a:pPr>
            <a:r>
              <a:rPr sz="2400">
                <a:solidFill>
                  <a:srgbClr val="FFFFFF"/>
                </a:solidFill>
              </a:rPr>
              <a:t>mood</a:t>
            </a:r>
          </a:p>
        </p:txBody>
      </p:sp>
      <p:sp>
        <p:nvSpPr>
          <p:cNvPr id="133" name="Shape 133"/>
          <p:cNvSpPr/>
          <p:nvPr/>
        </p:nvSpPr>
        <p:spPr>
          <a:xfrm>
            <a:off x="758040" y="9008533"/>
            <a:ext cx="10604227" cy="3810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lgn="l">
              <a:defRPr sz="1800">
                <a:solidFill>
                  <a:srgbClr val="53585F"/>
                </a:solidFill>
              </a:defRPr>
            </a:lvl1pPr>
          </a:lstStyle>
          <a:p>
            <a:pPr lvl="0">
              <a:defRPr>
                <a:solidFill>
                  <a:srgbClr val="000000"/>
                </a:solidFill>
              </a:defRPr>
            </a:pPr>
            <a:r>
              <a:rPr>
                <a:solidFill>
                  <a:srgbClr val="53585F"/>
                </a:solidFill>
              </a:rPr>
              <a:t>(Eurostat, 2008)</a:t>
            </a:r>
          </a:p>
        </p:txBody>
      </p:sp>
    </p:spTree>
  </p:cSld>
  <p:clrMapOvr>
    <a:masterClrMapping/>
  </p:clrMapOvr>
  <p:transition spd="fast" advClick="1">
    <p:push dir="l"/>
  </p:transition>
</p:sld>
</file>

<file path=ppt/slides/slide1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7" name="Shape 137"/>
          <p:cNvSpPr/>
          <p:nvPr/>
        </p:nvSpPr>
        <p:spPr>
          <a:xfrm>
            <a:off x="2209800" y="8856133"/>
            <a:ext cx="10464800" cy="6858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lgn="r">
              <a:defRPr sz="2800">
                <a:solidFill>
                  <a:srgbClr val="53585F"/>
                </a:solidFill>
                <a:latin typeface="+mn-lt"/>
                <a:ea typeface="+mn-ea"/>
                <a:cs typeface="+mn-cs"/>
                <a:sym typeface="Arvo"/>
              </a:defRPr>
            </a:lvl1pPr>
          </a:lstStyle>
          <a:p>
            <a:pPr lvl="0">
              <a:defRPr sz="1800">
                <a:solidFill>
                  <a:srgbClr val="000000"/>
                </a:solidFill>
              </a:defRPr>
            </a:pPr>
            <a:r>
              <a:rPr sz="2800">
                <a:solidFill>
                  <a:srgbClr val="53585F"/>
                </a:solidFill>
              </a:rPr>
              <a:t>CONCEPTUAL FRAMEWORK</a:t>
            </a:r>
          </a:p>
        </p:txBody>
      </p:sp>
      <p:pic>
        <p:nvPicPr>
          <p:cNvPr id="138" name="pasted-image.pdf"/>
          <p:cNvPicPr/>
          <p:nvPr/>
        </p:nvPicPr>
        <p:blipFill>
          <a:blip r:embed="rId2">
            <a:alphaModFix amt="50000"/>
            <a:extLst/>
          </a:blip>
          <a:stretch>
            <a:fillRect/>
          </a:stretch>
        </p:blipFill>
        <p:spPr>
          <a:xfrm>
            <a:off x="11588750" y="0"/>
            <a:ext cx="1384300" cy="1371601"/>
          </a:xfrm>
          <a:prstGeom prst="rect">
            <a:avLst/>
          </a:prstGeom>
          <a:ln w="12700">
            <a:miter lim="400000"/>
          </a:ln>
        </p:spPr>
      </p:pic>
      <p:sp>
        <p:nvSpPr>
          <p:cNvPr id="139" name="Shape 139"/>
          <p:cNvSpPr/>
          <p:nvPr>
            <p:ph type="title"/>
          </p:nvPr>
        </p:nvSpPr>
        <p:spPr>
          <a:xfrm>
            <a:off x="639233" y="281384"/>
            <a:ext cx="10464801" cy="1611776"/>
          </a:xfrm>
          <a:prstGeom prst="rect">
            <a:avLst/>
          </a:prstGeom>
        </p:spPr>
        <p:txBody>
          <a:bodyPr/>
          <a:lstStyle/>
          <a:p>
            <a:pPr lvl="0">
              <a:defRPr sz="1800"/>
            </a:pPr>
            <a:r>
              <a:rPr sz="8000"/>
              <a:t>Application</a:t>
            </a:r>
          </a:p>
        </p:txBody>
      </p:sp>
      <p:pic>
        <p:nvPicPr>
          <p:cNvPr id="140" name="model3.png"/>
          <p:cNvPicPr/>
          <p:nvPr/>
        </p:nvPicPr>
        <p:blipFill>
          <a:blip r:embed="rId3">
            <a:extLst/>
          </a:blip>
          <a:stretch>
            <a:fillRect/>
          </a:stretch>
        </p:blipFill>
        <p:spPr>
          <a:xfrm>
            <a:off x="1895739" y="1913896"/>
            <a:ext cx="10007601" cy="6921501"/>
          </a:xfrm>
          <a:prstGeom prst="rect">
            <a:avLst/>
          </a:prstGeom>
          <a:ln w="12700">
            <a:miter lim="400000"/>
          </a:ln>
        </p:spPr>
      </p:pic>
    </p:spTree>
  </p:cSld>
  <p:clrMapOvr>
    <a:masterClrMapping/>
  </p:clrMapOvr>
  <p:transition spd="fast" advClick="1">
    <p:push dir="l"/>
  </p:transition>
</p:sld>
</file>

<file path=ppt/slides/slide1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2" name="Shape 142"/>
          <p:cNvSpPr/>
          <p:nvPr/>
        </p:nvSpPr>
        <p:spPr>
          <a:xfrm>
            <a:off x="2209800" y="8856133"/>
            <a:ext cx="10464800" cy="6858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lgn="r">
              <a:defRPr sz="2800">
                <a:solidFill>
                  <a:srgbClr val="53585F"/>
                </a:solidFill>
                <a:latin typeface="+mn-lt"/>
                <a:ea typeface="+mn-ea"/>
                <a:cs typeface="+mn-cs"/>
                <a:sym typeface="Arvo"/>
              </a:defRPr>
            </a:lvl1pPr>
          </a:lstStyle>
          <a:p>
            <a:pPr lvl="0">
              <a:defRPr sz="1800">
                <a:solidFill>
                  <a:srgbClr val="000000"/>
                </a:solidFill>
              </a:defRPr>
            </a:pPr>
            <a:r>
              <a:rPr sz="2800">
                <a:solidFill>
                  <a:srgbClr val="53585F"/>
                </a:solidFill>
              </a:rPr>
              <a:t>CONCEPTUAL FRAMEWORK</a:t>
            </a:r>
          </a:p>
        </p:txBody>
      </p:sp>
      <p:pic>
        <p:nvPicPr>
          <p:cNvPr id="143" name="pasted-image.pdf"/>
          <p:cNvPicPr/>
          <p:nvPr/>
        </p:nvPicPr>
        <p:blipFill>
          <a:blip r:embed="rId3">
            <a:alphaModFix amt="50000"/>
            <a:extLst/>
          </a:blip>
          <a:stretch>
            <a:fillRect/>
          </a:stretch>
        </p:blipFill>
        <p:spPr>
          <a:xfrm>
            <a:off x="11588750" y="0"/>
            <a:ext cx="1384300" cy="1371601"/>
          </a:xfrm>
          <a:prstGeom prst="rect">
            <a:avLst/>
          </a:prstGeom>
          <a:ln w="12700">
            <a:miter lim="400000"/>
          </a:ln>
        </p:spPr>
      </p:pic>
      <p:sp>
        <p:nvSpPr>
          <p:cNvPr id="144" name="Shape 144"/>
          <p:cNvSpPr/>
          <p:nvPr>
            <p:ph type="title"/>
          </p:nvPr>
        </p:nvSpPr>
        <p:spPr>
          <a:xfrm>
            <a:off x="639233" y="281384"/>
            <a:ext cx="10464801" cy="1611776"/>
          </a:xfrm>
          <a:prstGeom prst="rect">
            <a:avLst/>
          </a:prstGeom>
        </p:spPr>
        <p:txBody>
          <a:bodyPr/>
          <a:lstStyle/>
          <a:p>
            <a:pPr lvl="0">
              <a:defRPr sz="1800"/>
            </a:pPr>
            <a:r>
              <a:rPr sz="8000"/>
              <a:t>Application</a:t>
            </a:r>
          </a:p>
        </p:txBody>
      </p:sp>
      <p:pic>
        <p:nvPicPr>
          <p:cNvPr id="145" name="5.goals.png"/>
          <p:cNvPicPr/>
          <p:nvPr/>
        </p:nvPicPr>
        <p:blipFill>
          <a:blip r:embed="rId4">
            <a:extLst/>
          </a:blip>
          <a:stretch>
            <a:fillRect/>
          </a:stretch>
        </p:blipFill>
        <p:spPr>
          <a:xfrm>
            <a:off x="1905529" y="2446866"/>
            <a:ext cx="9893301" cy="5334001"/>
          </a:xfrm>
          <a:prstGeom prst="rect">
            <a:avLst/>
          </a:prstGeom>
          <a:ln w="12700">
            <a:miter lim="400000"/>
          </a:ln>
        </p:spPr>
      </p:pic>
      <p:sp>
        <p:nvSpPr>
          <p:cNvPr id="146" name="Shape 146"/>
          <p:cNvSpPr/>
          <p:nvPr/>
        </p:nvSpPr>
        <p:spPr>
          <a:xfrm>
            <a:off x="758040" y="9008533"/>
            <a:ext cx="10604227" cy="3810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lgn="l">
              <a:defRPr sz="1800">
                <a:solidFill>
                  <a:srgbClr val="53585F"/>
                </a:solidFill>
              </a:defRPr>
            </a:lvl1pPr>
          </a:lstStyle>
          <a:p>
            <a:pPr lvl="0">
              <a:defRPr>
                <a:solidFill>
                  <a:srgbClr val="000000"/>
                </a:solidFill>
              </a:defRPr>
            </a:pPr>
            <a:r>
              <a:rPr>
                <a:solidFill>
                  <a:srgbClr val="53585F"/>
                </a:solidFill>
              </a:rPr>
              <a:t>(Maslow, 1943)</a:t>
            </a:r>
          </a:p>
        </p:txBody>
      </p:sp>
    </p:spTree>
  </p:cSld>
  <p:clrMapOvr>
    <a:masterClrMapping/>
  </p:clrMapOvr>
  <p:transition spd="fast" advClick="1">
    <p:push dir="l"/>
  </p:transition>
</p:sld>
</file>

<file path=ppt/slides/slide1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50" name="pasted-image.pdf"/>
          <p:cNvPicPr/>
          <p:nvPr/>
        </p:nvPicPr>
        <p:blipFill>
          <a:blip r:embed="rId3">
            <a:alphaModFix amt="50000"/>
            <a:extLst/>
          </a:blip>
          <a:stretch>
            <a:fillRect/>
          </a:stretch>
        </p:blipFill>
        <p:spPr>
          <a:xfrm>
            <a:off x="5079647" y="3467100"/>
            <a:ext cx="2845506" cy="2819400"/>
          </a:xfrm>
          <a:prstGeom prst="rect">
            <a:avLst/>
          </a:prstGeom>
          <a:ln w="12700">
            <a:miter lim="400000"/>
          </a:ln>
        </p:spPr>
      </p:pic>
    </p:spTree>
  </p:cSld>
  <p:clrMapOvr>
    <a:masterClrMapping/>
  </p:clrMapOvr>
  <p:transition spd="fast" advClick="1">
    <p:push dir="l"/>
  </p:transition>
</p:sld>
</file>

<file path=ppt/slides/slide1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4" name="Shape 154"/>
          <p:cNvSpPr/>
          <p:nvPr>
            <p:ph type="title"/>
          </p:nvPr>
        </p:nvSpPr>
        <p:spPr>
          <a:xfrm>
            <a:off x="1270000" y="4265117"/>
            <a:ext cx="10464800" cy="1223365"/>
          </a:xfrm>
          <a:prstGeom prst="rect">
            <a:avLst/>
          </a:prstGeom>
        </p:spPr>
        <p:txBody>
          <a:bodyPr/>
          <a:lstStyle>
            <a:lvl1pPr defTabSz="554990">
              <a:defRPr sz="6650"/>
            </a:lvl1pPr>
          </a:lstStyle>
          <a:p>
            <a:pPr lvl="0">
              <a:defRPr sz="1800"/>
            </a:pPr>
            <a:r>
              <a:rPr sz="6650"/>
              <a:t>Visualization Techniques</a:t>
            </a:r>
          </a:p>
        </p:txBody>
      </p:sp>
      <p:sp>
        <p:nvSpPr>
          <p:cNvPr id="155" name="Shape 155"/>
          <p:cNvSpPr/>
          <p:nvPr/>
        </p:nvSpPr>
        <p:spPr>
          <a:xfrm>
            <a:off x="7527418" y="3956591"/>
            <a:ext cx="3430167" cy="231455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lgn="l">
              <a:defRPr sz="1800"/>
            </a:pPr>
            <a:r>
              <a:rPr sz="2800">
                <a:solidFill>
                  <a:srgbClr val="53585F"/>
                </a:solidFill>
                <a:latin typeface="+mn-lt"/>
                <a:ea typeface="+mn-ea"/>
                <a:cs typeface="+mn-cs"/>
                <a:sym typeface="Arvo"/>
              </a:rPr>
              <a:t>Depicting Duration</a:t>
            </a:r>
            <a:br>
              <a:rPr sz="2800">
                <a:solidFill>
                  <a:srgbClr val="53585F"/>
                </a:solidFill>
                <a:latin typeface="+mn-lt"/>
                <a:ea typeface="+mn-ea"/>
                <a:cs typeface="+mn-cs"/>
                <a:sym typeface="Arvo"/>
              </a:rPr>
            </a:br>
            <a:r>
              <a:rPr sz="2800">
                <a:solidFill>
                  <a:srgbClr val="53585F"/>
                </a:solidFill>
                <a:latin typeface="+mn-lt"/>
                <a:ea typeface="+mn-ea"/>
                <a:cs typeface="+mn-cs"/>
                <a:sym typeface="Arvo"/>
              </a:rPr>
              <a:t>Depicting Context</a:t>
            </a:r>
            <a:br>
              <a:rPr sz="2800">
                <a:solidFill>
                  <a:srgbClr val="53585F"/>
                </a:solidFill>
                <a:latin typeface="+mn-lt"/>
                <a:ea typeface="+mn-ea"/>
                <a:cs typeface="+mn-cs"/>
                <a:sym typeface="Arvo"/>
              </a:rPr>
            </a:br>
            <a:r>
              <a:rPr sz="2800">
                <a:solidFill>
                  <a:srgbClr val="53585F"/>
                </a:solidFill>
                <a:latin typeface="+mn-lt"/>
                <a:ea typeface="+mn-ea"/>
                <a:cs typeface="+mn-cs"/>
                <a:sym typeface="Arvo"/>
              </a:rPr>
              <a:t>Activity Paths</a:t>
            </a:r>
            <a:br>
              <a:rPr sz="2800">
                <a:solidFill>
                  <a:srgbClr val="53585F"/>
                </a:solidFill>
                <a:latin typeface="+mn-lt"/>
                <a:ea typeface="+mn-ea"/>
                <a:cs typeface="+mn-cs"/>
                <a:sym typeface="Arvo"/>
              </a:rPr>
            </a:br>
            <a:r>
              <a:rPr sz="2800">
                <a:solidFill>
                  <a:srgbClr val="53585F"/>
                </a:solidFill>
                <a:latin typeface="+mn-lt"/>
                <a:ea typeface="+mn-ea"/>
                <a:cs typeface="+mn-cs"/>
                <a:sym typeface="Arvo"/>
              </a:rPr>
              <a:t>Sequence Analysis</a:t>
            </a:r>
            <a:br>
              <a:rPr sz="2800">
                <a:solidFill>
                  <a:srgbClr val="53585F"/>
                </a:solidFill>
                <a:latin typeface="+mn-lt"/>
                <a:ea typeface="+mn-ea"/>
                <a:cs typeface="+mn-cs"/>
                <a:sym typeface="Arvo"/>
              </a:rPr>
            </a:br>
          </a:p>
        </p:txBody>
      </p:sp>
      <p:pic>
        <p:nvPicPr>
          <p:cNvPr id="156" name="pasted-image.pdf"/>
          <p:cNvPicPr/>
          <p:nvPr/>
        </p:nvPicPr>
        <p:blipFill>
          <a:blip r:embed="rId2">
            <a:alphaModFix amt="50000"/>
            <a:extLst/>
          </a:blip>
          <a:stretch>
            <a:fillRect/>
          </a:stretch>
        </p:blipFill>
        <p:spPr>
          <a:xfrm>
            <a:off x="11580283" y="-4234"/>
            <a:ext cx="1384301" cy="1371601"/>
          </a:xfrm>
          <a:prstGeom prst="rect">
            <a:avLst/>
          </a:prstGeom>
          <a:ln w="12700">
            <a:miter lim="400000"/>
          </a:ln>
        </p:spPr>
      </p:pic>
    </p:spTree>
  </p:cSld>
  <p:clrMapOvr>
    <a:masterClrMapping/>
  </p:clrMapOvr>
  <p:transition spd="med" advClick="1">
    <p:dissolve/>
  </p:transition>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nodeType="afterEffect" presetClass="entr" presetSubtype="2" presetID="2" grpId="1" fill="hold">
                                  <p:stCondLst>
                                    <p:cond delay="0"/>
                                  </p:stCondLst>
                                  <p:iterate type="lt" backwards="0">
                                    <p:tmAbs val="100"/>
                                  </p:iterate>
                                  <p:childTnLst>
                                    <p:set>
                                      <p:cBhvr>
                                        <p:cTn id="6" fill="hold"/>
                                        <p:tgtEl>
                                          <p:spTgt spid="155">
                                            <p:bg/>
                                          </p:spTgt>
                                        </p:tgtEl>
                                        <p:attrNameLst>
                                          <p:attrName>style.visibility</p:attrName>
                                        </p:attrNameLst>
                                      </p:cBhvr>
                                      <p:to>
                                        <p:strVal val="visible"/>
                                      </p:to>
                                    </p:set>
                                    <p:anim calcmode="lin" valueType="num">
                                      <p:cBhvr>
                                        <p:cTn id="7" dur="2500" fill="hold"/>
                                        <p:tgtEl>
                                          <p:spTgt spid="155">
                                            <p:bg/>
                                          </p:spTgt>
                                        </p:tgtEl>
                                        <p:attrNameLst>
                                          <p:attrName>ppt_x</p:attrName>
                                        </p:attrNameLst>
                                      </p:cBhvr>
                                      <p:tavLst>
                                        <p:tav tm="0">
                                          <p:val>
                                            <p:strVal val="1+#ppt_w/2"/>
                                          </p:val>
                                        </p:tav>
                                        <p:tav tm="100000">
                                          <p:val>
                                            <p:strVal val="#ppt_x"/>
                                          </p:val>
                                        </p:tav>
                                      </p:tavLst>
                                    </p:anim>
                                    <p:anim calcmode="lin" valueType="num">
                                      <p:cBhvr>
                                        <p:cTn id="8" dur="2500" fill="hold"/>
                                        <p:tgtEl>
                                          <p:spTgt spid="155">
                                            <p:bg/>
                                          </p:spTgt>
                                        </p:tgtEl>
                                        <p:attrNameLst>
                                          <p:attrName>ppt_y</p:attrName>
                                        </p:attrNameLst>
                                      </p:cBhvr>
                                      <p:tavLst>
                                        <p:tav tm="0">
                                          <p:val>
                                            <p:strVal val="#ppt_y"/>
                                          </p:val>
                                        </p:tav>
                                        <p:tav tm="100000">
                                          <p:val>
                                            <p:strVal val="#ppt_y"/>
                                          </p:val>
                                        </p:tav>
                                      </p:tavLst>
                                    </p:anim>
                                  </p:childTnLst>
                                </p:cTn>
                              </p:par>
                              <p:par>
                                <p:cTn id="9" presetClass="entr" presetSubtype="2" presetID="2" grpId="1" fill="hold">
                                  <p:stCondLst>
                                    <p:cond delay="0"/>
                                  </p:stCondLst>
                                  <p:iterate type="lt" backwards="0">
                                    <p:tmAbs val="100"/>
                                  </p:iterate>
                                  <p:childTnLst>
                                    <p:set>
                                      <p:cBhvr>
                                        <p:cTn id="10" fill="hold"/>
                                        <p:tgtEl>
                                          <p:spTgt spid="155">
                                            <p:txEl>
                                              <p:pRg st="0" end="0"/>
                                            </p:txEl>
                                          </p:spTgt>
                                        </p:tgtEl>
                                        <p:attrNameLst>
                                          <p:attrName>style.visibility</p:attrName>
                                        </p:attrNameLst>
                                      </p:cBhvr>
                                      <p:to>
                                        <p:strVal val="visible"/>
                                      </p:to>
                                    </p:set>
                                    <p:anim calcmode="lin" valueType="num">
                                      <p:cBhvr>
                                        <p:cTn id="11" dur="2500" fill="hold"/>
                                        <p:tgtEl>
                                          <p:spTgt spid="155">
                                            <p:txEl>
                                              <p:pRg st="0" end="0"/>
                                            </p:txEl>
                                          </p:spTgt>
                                        </p:tgtEl>
                                        <p:attrNameLst>
                                          <p:attrName>ppt_x</p:attrName>
                                        </p:attrNameLst>
                                      </p:cBhvr>
                                      <p:tavLst>
                                        <p:tav tm="0">
                                          <p:val>
                                            <p:strVal val="1+#ppt_w/2"/>
                                          </p:val>
                                        </p:tav>
                                        <p:tav tm="100000">
                                          <p:val>
                                            <p:strVal val="#ppt_x"/>
                                          </p:val>
                                        </p:tav>
                                      </p:tavLst>
                                    </p:anim>
                                    <p:anim calcmode="lin" valueType="num">
                                      <p:cBhvr>
                                        <p:cTn id="12" dur="2500" fill="hold"/>
                                        <p:tgtEl>
                                          <p:spTgt spid="155">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155" grpId="1"/>
    </p:bldLst>
  </p:timing>
</p:sld>
</file>

<file path=ppt/slides/slide1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8" name="Shape 158"/>
          <p:cNvSpPr/>
          <p:nvPr/>
        </p:nvSpPr>
        <p:spPr>
          <a:xfrm>
            <a:off x="2209800" y="8856133"/>
            <a:ext cx="10464800" cy="6858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lgn="r">
              <a:defRPr sz="2800">
                <a:solidFill>
                  <a:srgbClr val="53585F"/>
                </a:solidFill>
                <a:latin typeface="+mn-lt"/>
                <a:ea typeface="+mn-ea"/>
                <a:cs typeface="+mn-cs"/>
                <a:sym typeface="Arvo"/>
              </a:defRPr>
            </a:lvl1pPr>
          </a:lstStyle>
          <a:p>
            <a:pPr lvl="0">
              <a:defRPr sz="1800">
                <a:solidFill>
                  <a:srgbClr val="000000"/>
                </a:solidFill>
              </a:defRPr>
            </a:pPr>
            <a:r>
              <a:rPr sz="2800">
                <a:solidFill>
                  <a:srgbClr val="53585F"/>
                </a:solidFill>
              </a:rPr>
              <a:t>VISUALIZATION TECHNIQUES</a:t>
            </a:r>
          </a:p>
        </p:txBody>
      </p:sp>
      <p:pic>
        <p:nvPicPr>
          <p:cNvPr id="159" name="pasted-image.pdf"/>
          <p:cNvPicPr/>
          <p:nvPr/>
        </p:nvPicPr>
        <p:blipFill>
          <a:blip r:embed="rId3">
            <a:alphaModFix amt="50000"/>
            <a:extLst/>
          </a:blip>
          <a:stretch>
            <a:fillRect/>
          </a:stretch>
        </p:blipFill>
        <p:spPr>
          <a:xfrm>
            <a:off x="11580283" y="-4234"/>
            <a:ext cx="1384301" cy="1371601"/>
          </a:xfrm>
          <a:prstGeom prst="rect">
            <a:avLst/>
          </a:prstGeom>
          <a:ln w="12700">
            <a:miter lim="400000"/>
          </a:ln>
        </p:spPr>
      </p:pic>
      <p:sp>
        <p:nvSpPr>
          <p:cNvPr id="160" name="Shape 160"/>
          <p:cNvSpPr/>
          <p:nvPr>
            <p:ph type="title"/>
          </p:nvPr>
        </p:nvSpPr>
        <p:spPr>
          <a:xfrm>
            <a:off x="639233" y="281384"/>
            <a:ext cx="10464801" cy="1611776"/>
          </a:xfrm>
          <a:prstGeom prst="rect">
            <a:avLst/>
          </a:prstGeom>
        </p:spPr>
        <p:txBody>
          <a:bodyPr/>
          <a:lstStyle/>
          <a:p>
            <a:pPr lvl="0">
              <a:defRPr sz="1800"/>
            </a:pPr>
            <a:r>
              <a:rPr sz="8000"/>
              <a:t>Duration</a:t>
            </a:r>
          </a:p>
        </p:txBody>
      </p:sp>
      <p:pic>
        <p:nvPicPr>
          <p:cNvPr id="161" name="stackedBar.png"/>
          <p:cNvPicPr/>
          <p:nvPr/>
        </p:nvPicPr>
        <p:blipFill>
          <a:blip r:embed="rId4">
            <a:extLst/>
          </a:blip>
          <a:stretch>
            <a:fillRect/>
          </a:stretch>
        </p:blipFill>
        <p:spPr>
          <a:xfrm>
            <a:off x="435494" y="2652048"/>
            <a:ext cx="6838241" cy="4212052"/>
          </a:xfrm>
          <a:prstGeom prst="rect">
            <a:avLst/>
          </a:prstGeom>
          <a:ln w="12700">
            <a:miter lim="400000"/>
          </a:ln>
        </p:spPr>
      </p:pic>
      <p:pic>
        <p:nvPicPr>
          <p:cNvPr id="162" name="regularbar.png"/>
          <p:cNvPicPr/>
          <p:nvPr/>
        </p:nvPicPr>
        <p:blipFill>
          <a:blip r:embed="rId5">
            <a:extLst/>
          </a:blip>
          <a:stretch>
            <a:fillRect/>
          </a:stretch>
        </p:blipFill>
        <p:spPr>
          <a:xfrm>
            <a:off x="6971566" y="2432401"/>
            <a:ext cx="6140145" cy="4370339"/>
          </a:xfrm>
          <a:prstGeom prst="rect">
            <a:avLst/>
          </a:prstGeom>
          <a:ln w="12700">
            <a:miter lim="400000"/>
          </a:ln>
        </p:spPr>
      </p:pic>
      <p:sp>
        <p:nvSpPr>
          <p:cNvPr id="163" name="Shape 163"/>
          <p:cNvSpPr/>
          <p:nvPr/>
        </p:nvSpPr>
        <p:spPr>
          <a:xfrm>
            <a:off x="626143" y="9008533"/>
            <a:ext cx="10736124" cy="3810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lgn="l">
              <a:defRPr sz="1800">
                <a:solidFill>
                  <a:srgbClr val="53585F"/>
                </a:solidFill>
              </a:defRPr>
            </a:lvl1pPr>
          </a:lstStyle>
          <a:p>
            <a:pPr lvl="0">
              <a:defRPr>
                <a:solidFill>
                  <a:srgbClr val="000000"/>
                </a:solidFill>
              </a:defRPr>
            </a:pPr>
            <a:r>
              <a:rPr>
                <a:solidFill>
                  <a:srgbClr val="53585F"/>
                </a:solidFill>
              </a:rPr>
              <a:t>(Fisher &amp; Layte,2004)</a:t>
            </a:r>
          </a:p>
        </p:txBody>
      </p:sp>
    </p:spTree>
  </p:cSld>
  <p:clrMapOvr>
    <a:masterClrMapping/>
  </p:clrMapOvr>
  <p:transition spd="slow" advClick="1">
    <p:dissolve/>
  </p:transition>
</p:sld>
</file>

<file path=ppt/slides/slide1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7" name="Shape 167"/>
          <p:cNvSpPr/>
          <p:nvPr/>
        </p:nvSpPr>
        <p:spPr>
          <a:xfrm>
            <a:off x="2209800" y="8856133"/>
            <a:ext cx="10464800" cy="6858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lgn="r">
              <a:defRPr sz="2800">
                <a:solidFill>
                  <a:srgbClr val="53585F"/>
                </a:solidFill>
                <a:latin typeface="+mn-lt"/>
                <a:ea typeface="+mn-ea"/>
                <a:cs typeface="+mn-cs"/>
                <a:sym typeface="Arvo"/>
              </a:defRPr>
            </a:lvl1pPr>
          </a:lstStyle>
          <a:p>
            <a:pPr lvl="0">
              <a:defRPr sz="1800">
                <a:solidFill>
                  <a:srgbClr val="000000"/>
                </a:solidFill>
              </a:defRPr>
            </a:pPr>
            <a:r>
              <a:rPr sz="2800">
                <a:solidFill>
                  <a:srgbClr val="53585F"/>
                </a:solidFill>
              </a:rPr>
              <a:t>VISUALIZATION TECHNIQUES</a:t>
            </a:r>
          </a:p>
        </p:txBody>
      </p:sp>
      <p:pic>
        <p:nvPicPr>
          <p:cNvPr id="168" name="pasted-image.pdf"/>
          <p:cNvPicPr/>
          <p:nvPr/>
        </p:nvPicPr>
        <p:blipFill>
          <a:blip r:embed="rId3">
            <a:alphaModFix amt="50000"/>
            <a:extLst/>
          </a:blip>
          <a:stretch>
            <a:fillRect/>
          </a:stretch>
        </p:blipFill>
        <p:spPr>
          <a:xfrm>
            <a:off x="11580283" y="-4234"/>
            <a:ext cx="1384301" cy="1371601"/>
          </a:xfrm>
          <a:prstGeom prst="rect">
            <a:avLst/>
          </a:prstGeom>
          <a:ln w="12700">
            <a:miter lim="400000"/>
          </a:ln>
        </p:spPr>
      </p:pic>
      <p:sp>
        <p:nvSpPr>
          <p:cNvPr id="169" name="Shape 169"/>
          <p:cNvSpPr/>
          <p:nvPr>
            <p:ph type="title"/>
          </p:nvPr>
        </p:nvSpPr>
        <p:spPr>
          <a:xfrm>
            <a:off x="639233" y="281384"/>
            <a:ext cx="10464801" cy="1611776"/>
          </a:xfrm>
          <a:prstGeom prst="rect">
            <a:avLst/>
          </a:prstGeom>
        </p:spPr>
        <p:txBody>
          <a:bodyPr/>
          <a:lstStyle/>
          <a:p>
            <a:pPr lvl="0">
              <a:defRPr sz="1800"/>
            </a:pPr>
            <a:r>
              <a:rPr sz="8000"/>
              <a:t>Contexts</a:t>
            </a:r>
          </a:p>
        </p:txBody>
      </p:sp>
      <p:sp>
        <p:nvSpPr>
          <p:cNvPr id="170" name="Shape 170"/>
          <p:cNvSpPr/>
          <p:nvPr/>
        </p:nvSpPr>
        <p:spPr>
          <a:xfrm>
            <a:off x="626143" y="9008533"/>
            <a:ext cx="10736124" cy="3810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lgn="l">
              <a:defRPr sz="1800">
                <a:solidFill>
                  <a:srgbClr val="53585F"/>
                </a:solidFill>
              </a:defRPr>
            </a:lvl1pPr>
          </a:lstStyle>
          <a:p>
            <a:pPr lvl="0">
              <a:defRPr>
                <a:solidFill>
                  <a:srgbClr val="000000"/>
                </a:solidFill>
              </a:defRPr>
            </a:pPr>
            <a:r>
              <a:rPr>
                <a:solidFill>
                  <a:srgbClr val="53585F"/>
                </a:solidFill>
              </a:rPr>
              <a:t>(Lesnard, L.,2004;Michelson, W., &amp; Crouse, D.,2004)</a:t>
            </a:r>
          </a:p>
        </p:txBody>
      </p:sp>
      <p:pic>
        <p:nvPicPr>
          <p:cNvPr id="171" name="pasted-image.png"/>
          <p:cNvPicPr/>
          <p:nvPr/>
        </p:nvPicPr>
        <p:blipFill>
          <a:blip r:embed="rId4">
            <a:extLst/>
          </a:blip>
          <a:stretch>
            <a:fillRect/>
          </a:stretch>
        </p:blipFill>
        <p:spPr>
          <a:xfrm>
            <a:off x="1239315" y="2809237"/>
            <a:ext cx="4471930" cy="3835357"/>
          </a:xfrm>
          <a:prstGeom prst="rect">
            <a:avLst/>
          </a:prstGeom>
          <a:ln w="12700">
            <a:miter lim="400000"/>
          </a:ln>
        </p:spPr>
      </p:pic>
      <p:pic>
        <p:nvPicPr>
          <p:cNvPr id="172" name="pasted-image.png"/>
          <p:cNvPicPr/>
          <p:nvPr/>
        </p:nvPicPr>
        <p:blipFill>
          <a:blip r:embed="rId5">
            <a:extLst/>
          </a:blip>
          <a:stretch>
            <a:fillRect/>
          </a:stretch>
        </p:blipFill>
        <p:spPr>
          <a:xfrm>
            <a:off x="6286500" y="2415515"/>
            <a:ext cx="5410200" cy="4622801"/>
          </a:xfrm>
          <a:prstGeom prst="rect">
            <a:avLst/>
          </a:prstGeom>
          <a:ln w="12700">
            <a:miter lim="400000"/>
          </a:ln>
        </p:spPr>
      </p:pic>
    </p:spTree>
  </p:cSld>
  <p:clrMapOvr>
    <a:masterClrMapping/>
  </p:clrMapOvr>
  <p:transition spd="fast" advClick="1">
    <p:push dir="l"/>
  </p:transition>
</p:sld>
</file>

<file path=ppt/slides/slide1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6" name="Shape 176"/>
          <p:cNvSpPr/>
          <p:nvPr/>
        </p:nvSpPr>
        <p:spPr>
          <a:xfrm>
            <a:off x="2209800" y="8856133"/>
            <a:ext cx="10464800" cy="6858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lgn="r">
              <a:defRPr sz="2800">
                <a:solidFill>
                  <a:srgbClr val="53585F"/>
                </a:solidFill>
                <a:latin typeface="+mn-lt"/>
                <a:ea typeface="+mn-ea"/>
                <a:cs typeface="+mn-cs"/>
                <a:sym typeface="Arvo"/>
              </a:defRPr>
            </a:lvl1pPr>
          </a:lstStyle>
          <a:p>
            <a:pPr lvl="0">
              <a:defRPr sz="1800">
                <a:solidFill>
                  <a:srgbClr val="000000"/>
                </a:solidFill>
              </a:defRPr>
            </a:pPr>
            <a:r>
              <a:rPr sz="2800">
                <a:solidFill>
                  <a:srgbClr val="53585F"/>
                </a:solidFill>
              </a:rPr>
              <a:t>VISUALIZATION TECHNIQUES</a:t>
            </a:r>
          </a:p>
        </p:txBody>
      </p:sp>
      <p:pic>
        <p:nvPicPr>
          <p:cNvPr id="177" name="pasted-image.pdf"/>
          <p:cNvPicPr/>
          <p:nvPr/>
        </p:nvPicPr>
        <p:blipFill>
          <a:blip r:embed="rId3">
            <a:alphaModFix amt="50000"/>
            <a:extLst/>
          </a:blip>
          <a:stretch>
            <a:fillRect/>
          </a:stretch>
        </p:blipFill>
        <p:spPr>
          <a:xfrm>
            <a:off x="11580283" y="-4234"/>
            <a:ext cx="1384301" cy="1371601"/>
          </a:xfrm>
          <a:prstGeom prst="rect">
            <a:avLst/>
          </a:prstGeom>
          <a:ln w="12700">
            <a:miter lim="400000"/>
          </a:ln>
        </p:spPr>
      </p:pic>
      <p:pic>
        <p:nvPicPr>
          <p:cNvPr id="178" name="2dactivityPath.png"/>
          <p:cNvPicPr/>
          <p:nvPr/>
        </p:nvPicPr>
        <p:blipFill>
          <a:blip r:embed="rId4">
            <a:extLst/>
          </a:blip>
          <a:stretch>
            <a:fillRect/>
          </a:stretch>
        </p:blipFill>
        <p:spPr>
          <a:xfrm>
            <a:off x="2211785" y="2027320"/>
            <a:ext cx="8581230" cy="6694653"/>
          </a:xfrm>
          <a:prstGeom prst="rect">
            <a:avLst/>
          </a:prstGeom>
          <a:ln w="12700">
            <a:miter lim="400000"/>
          </a:ln>
        </p:spPr>
      </p:pic>
      <p:sp>
        <p:nvSpPr>
          <p:cNvPr id="179" name="Shape 179"/>
          <p:cNvSpPr/>
          <p:nvPr/>
        </p:nvSpPr>
        <p:spPr>
          <a:xfrm>
            <a:off x="626143" y="9008533"/>
            <a:ext cx="10736124" cy="3810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lgn="l">
              <a:defRPr sz="1800">
                <a:solidFill>
                  <a:srgbClr val="53585F"/>
                </a:solidFill>
              </a:defRPr>
            </a:lvl1pPr>
          </a:lstStyle>
          <a:p>
            <a:pPr lvl="0">
              <a:defRPr>
                <a:solidFill>
                  <a:srgbClr val="000000"/>
                </a:solidFill>
              </a:defRPr>
            </a:pPr>
            <a:r>
              <a:rPr>
                <a:solidFill>
                  <a:srgbClr val="53585F"/>
                </a:solidFill>
              </a:rPr>
              <a:t>(Ellegård &amp;  Cooper, 2004)</a:t>
            </a:r>
          </a:p>
        </p:txBody>
      </p:sp>
      <p:sp>
        <p:nvSpPr>
          <p:cNvPr id="180" name="Shape 180"/>
          <p:cNvSpPr/>
          <p:nvPr>
            <p:ph type="title"/>
          </p:nvPr>
        </p:nvSpPr>
        <p:spPr>
          <a:xfrm>
            <a:off x="639233" y="281384"/>
            <a:ext cx="10464801" cy="1611776"/>
          </a:xfrm>
          <a:prstGeom prst="rect">
            <a:avLst/>
          </a:prstGeom>
        </p:spPr>
        <p:txBody>
          <a:bodyPr/>
          <a:lstStyle/>
          <a:p>
            <a:pPr lvl="0">
              <a:defRPr sz="1800"/>
            </a:pPr>
            <a:r>
              <a:rPr sz="8000"/>
              <a:t>Activity Path</a:t>
            </a:r>
          </a:p>
        </p:txBody>
      </p:sp>
    </p:spTree>
  </p:cSld>
  <p:clrMapOvr>
    <a:masterClrMapping/>
  </p:clrMapOvr>
  <p:transition spd="fast" advClick="1">
    <p:push dir="l"/>
  </p:transition>
</p:sld>
</file>

<file path=ppt/slides/slide1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4" name="Shape 184"/>
          <p:cNvSpPr/>
          <p:nvPr/>
        </p:nvSpPr>
        <p:spPr>
          <a:xfrm>
            <a:off x="2209800" y="8856133"/>
            <a:ext cx="10464800" cy="6858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lgn="r">
              <a:defRPr sz="2800">
                <a:solidFill>
                  <a:srgbClr val="53585F"/>
                </a:solidFill>
                <a:latin typeface="+mn-lt"/>
                <a:ea typeface="+mn-ea"/>
                <a:cs typeface="+mn-cs"/>
                <a:sym typeface="Arvo"/>
              </a:defRPr>
            </a:lvl1pPr>
          </a:lstStyle>
          <a:p>
            <a:pPr lvl="0">
              <a:defRPr sz="1800">
                <a:solidFill>
                  <a:srgbClr val="000000"/>
                </a:solidFill>
              </a:defRPr>
            </a:pPr>
            <a:r>
              <a:rPr sz="2800">
                <a:solidFill>
                  <a:srgbClr val="53585F"/>
                </a:solidFill>
              </a:rPr>
              <a:t>VISUALIZATION TECHNIQUES</a:t>
            </a:r>
          </a:p>
        </p:txBody>
      </p:sp>
      <p:pic>
        <p:nvPicPr>
          <p:cNvPr id="185" name="pasted-image.pdf"/>
          <p:cNvPicPr/>
          <p:nvPr/>
        </p:nvPicPr>
        <p:blipFill>
          <a:blip r:embed="rId3">
            <a:alphaModFix amt="50000"/>
            <a:extLst/>
          </a:blip>
          <a:stretch>
            <a:fillRect/>
          </a:stretch>
        </p:blipFill>
        <p:spPr>
          <a:xfrm>
            <a:off x="11580283" y="-4234"/>
            <a:ext cx="1384301" cy="1371601"/>
          </a:xfrm>
          <a:prstGeom prst="rect">
            <a:avLst/>
          </a:prstGeom>
          <a:ln w="12700">
            <a:miter lim="400000"/>
          </a:ln>
        </p:spPr>
      </p:pic>
      <p:sp>
        <p:nvSpPr>
          <p:cNvPr id="186" name="Shape 186"/>
          <p:cNvSpPr/>
          <p:nvPr>
            <p:ph type="title"/>
          </p:nvPr>
        </p:nvSpPr>
        <p:spPr>
          <a:xfrm>
            <a:off x="639233" y="281384"/>
            <a:ext cx="10464801" cy="1611776"/>
          </a:xfrm>
          <a:prstGeom prst="rect">
            <a:avLst/>
          </a:prstGeom>
        </p:spPr>
        <p:txBody>
          <a:bodyPr/>
          <a:lstStyle/>
          <a:p>
            <a:pPr lvl="0">
              <a:defRPr sz="1800"/>
            </a:pPr>
            <a:r>
              <a:rPr sz="8000"/>
              <a:t>3D Activity Path</a:t>
            </a:r>
          </a:p>
        </p:txBody>
      </p:sp>
      <p:pic>
        <p:nvPicPr>
          <p:cNvPr id="187" name="pasted-image.png"/>
          <p:cNvPicPr/>
          <p:nvPr/>
        </p:nvPicPr>
        <p:blipFill>
          <a:blip r:embed="rId4">
            <a:extLst/>
          </a:blip>
          <a:stretch>
            <a:fillRect/>
          </a:stretch>
        </p:blipFill>
        <p:spPr>
          <a:xfrm>
            <a:off x="2223957" y="1861792"/>
            <a:ext cx="9372601" cy="6273801"/>
          </a:xfrm>
          <a:prstGeom prst="rect">
            <a:avLst/>
          </a:prstGeom>
          <a:ln w="12700">
            <a:miter lim="400000"/>
          </a:ln>
        </p:spPr>
      </p:pic>
      <p:sp>
        <p:nvSpPr>
          <p:cNvPr id="188" name="Shape 188"/>
          <p:cNvSpPr/>
          <p:nvPr/>
        </p:nvSpPr>
        <p:spPr>
          <a:xfrm>
            <a:off x="626143" y="9008533"/>
            <a:ext cx="10736124" cy="3810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lgn="l">
              <a:defRPr sz="1800">
                <a:solidFill>
                  <a:srgbClr val="53585F"/>
                </a:solidFill>
              </a:defRPr>
            </a:lvl1pPr>
          </a:lstStyle>
          <a:p>
            <a:pPr lvl="0">
              <a:defRPr>
                <a:solidFill>
                  <a:srgbClr val="000000"/>
                </a:solidFill>
              </a:defRPr>
            </a:pPr>
            <a:r>
              <a:rPr>
                <a:solidFill>
                  <a:srgbClr val="53585F"/>
                </a:solidFill>
              </a:rPr>
              <a:t>(Vrotsou, K., Ellegård, K., &amp; Cooper, M, 2009)</a:t>
            </a:r>
          </a:p>
        </p:txBody>
      </p:sp>
    </p:spTree>
  </p:cSld>
  <p:clrMapOvr>
    <a:masterClrMapping/>
  </p:clrMapOvr>
  <p:transition spd="fast" advClick="1">
    <p:push dir="l"/>
  </p:transition>
</p:sld>
</file>

<file path=ppt/slides/slide1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2" name="Shape 192"/>
          <p:cNvSpPr/>
          <p:nvPr/>
        </p:nvSpPr>
        <p:spPr>
          <a:xfrm>
            <a:off x="2209800" y="8856133"/>
            <a:ext cx="10464800" cy="6858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lgn="r">
              <a:defRPr sz="2800">
                <a:solidFill>
                  <a:srgbClr val="53585F"/>
                </a:solidFill>
                <a:latin typeface="+mn-lt"/>
                <a:ea typeface="+mn-ea"/>
                <a:cs typeface="+mn-cs"/>
                <a:sym typeface="Arvo"/>
              </a:defRPr>
            </a:lvl1pPr>
          </a:lstStyle>
          <a:p>
            <a:pPr lvl="0">
              <a:defRPr sz="1800">
                <a:solidFill>
                  <a:srgbClr val="000000"/>
                </a:solidFill>
              </a:defRPr>
            </a:pPr>
            <a:r>
              <a:rPr sz="2800">
                <a:solidFill>
                  <a:srgbClr val="53585F"/>
                </a:solidFill>
              </a:rPr>
              <a:t>VISUALIZATION TECHNIQUES</a:t>
            </a:r>
          </a:p>
        </p:txBody>
      </p:sp>
      <p:pic>
        <p:nvPicPr>
          <p:cNvPr id="193" name="pasted-image.pdf"/>
          <p:cNvPicPr/>
          <p:nvPr/>
        </p:nvPicPr>
        <p:blipFill>
          <a:blip r:embed="rId3">
            <a:alphaModFix amt="50000"/>
            <a:extLst/>
          </a:blip>
          <a:stretch>
            <a:fillRect/>
          </a:stretch>
        </p:blipFill>
        <p:spPr>
          <a:xfrm>
            <a:off x="11580283" y="-4234"/>
            <a:ext cx="1384301" cy="1371601"/>
          </a:xfrm>
          <a:prstGeom prst="rect">
            <a:avLst/>
          </a:prstGeom>
          <a:ln w="12700">
            <a:miter lim="400000"/>
          </a:ln>
        </p:spPr>
      </p:pic>
      <p:sp>
        <p:nvSpPr>
          <p:cNvPr id="194" name="Shape 194"/>
          <p:cNvSpPr/>
          <p:nvPr>
            <p:ph type="title"/>
          </p:nvPr>
        </p:nvSpPr>
        <p:spPr>
          <a:xfrm>
            <a:off x="639233" y="281384"/>
            <a:ext cx="10464801" cy="1611776"/>
          </a:xfrm>
          <a:prstGeom prst="rect">
            <a:avLst/>
          </a:prstGeom>
        </p:spPr>
        <p:txBody>
          <a:bodyPr/>
          <a:lstStyle/>
          <a:p>
            <a:pPr lvl="0">
              <a:defRPr sz="1800"/>
            </a:pPr>
            <a:r>
              <a:rPr sz="8000"/>
              <a:t>Sequence Analysis</a:t>
            </a:r>
          </a:p>
        </p:txBody>
      </p:sp>
      <p:sp>
        <p:nvSpPr>
          <p:cNvPr id="195" name="Shape 195"/>
          <p:cNvSpPr/>
          <p:nvPr/>
        </p:nvSpPr>
        <p:spPr>
          <a:xfrm>
            <a:off x="626143" y="9008533"/>
            <a:ext cx="10736124" cy="3810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lgn="l">
              <a:defRPr sz="1800">
                <a:solidFill>
                  <a:srgbClr val="53585F"/>
                </a:solidFill>
              </a:defRPr>
            </a:lvl1pPr>
          </a:lstStyle>
          <a:p>
            <a:pPr lvl="0">
              <a:defRPr>
                <a:solidFill>
                  <a:srgbClr val="000000"/>
                </a:solidFill>
              </a:defRPr>
            </a:pPr>
            <a:r>
              <a:rPr>
                <a:solidFill>
                  <a:srgbClr val="53585F"/>
                </a:solidFill>
              </a:rPr>
              <a:t>(Vrotsou, K., Ellegård, K., &amp; Cooper, M, 2009)</a:t>
            </a:r>
          </a:p>
        </p:txBody>
      </p:sp>
      <p:pic>
        <p:nvPicPr>
          <p:cNvPr id="196" name="pasted-image.png"/>
          <p:cNvPicPr/>
          <p:nvPr/>
        </p:nvPicPr>
        <p:blipFill>
          <a:blip r:embed="rId4">
            <a:extLst/>
          </a:blip>
          <a:stretch>
            <a:fillRect/>
          </a:stretch>
        </p:blipFill>
        <p:spPr>
          <a:xfrm>
            <a:off x="2226540" y="2072646"/>
            <a:ext cx="8928101" cy="6604001"/>
          </a:xfrm>
          <a:prstGeom prst="rect">
            <a:avLst/>
          </a:prstGeom>
          <a:ln w="12700">
            <a:miter lim="400000"/>
          </a:ln>
        </p:spPr>
      </p:pic>
    </p:spTree>
  </p:cSld>
  <p:clrMapOvr>
    <a:masterClrMapping/>
  </p:clrMapOvr>
  <p:transition spd="fast" advClick="1">
    <p:push dir="l"/>
  </p:transition>
</p:sld>
</file>

<file path=ppt/slides/slide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38" name="pasted-image.pdf"/>
          <p:cNvPicPr/>
          <p:nvPr/>
        </p:nvPicPr>
        <p:blipFill>
          <a:blip r:embed="rId3">
            <a:alphaModFix amt="49779"/>
            <a:extLst/>
          </a:blip>
          <a:stretch>
            <a:fillRect/>
          </a:stretch>
        </p:blipFill>
        <p:spPr>
          <a:xfrm>
            <a:off x="11576050" y="0"/>
            <a:ext cx="1384300" cy="1371600"/>
          </a:xfrm>
          <a:prstGeom prst="rect">
            <a:avLst/>
          </a:prstGeom>
          <a:ln w="12700">
            <a:miter lim="400000"/>
          </a:ln>
        </p:spPr>
      </p:pic>
      <p:sp>
        <p:nvSpPr>
          <p:cNvPr id="39" name="Shape 39"/>
          <p:cNvSpPr/>
          <p:nvPr/>
        </p:nvSpPr>
        <p:spPr>
          <a:xfrm>
            <a:off x="2209800" y="8856133"/>
            <a:ext cx="10464800" cy="6858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lgn="r">
              <a:defRPr sz="2800">
                <a:solidFill>
                  <a:srgbClr val="53585F"/>
                </a:solidFill>
                <a:latin typeface="+mn-lt"/>
                <a:ea typeface="+mn-ea"/>
                <a:cs typeface="+mn-cs"/>
                <a:sym typeface="Arvo"/>
              </a:defRPr>
            </a:lvl1pPr>
          </a:lstStyle>
          <a:p>
            <a:pPr lvl="0">
              <a:defRPr sz="1800">
                <a:solidFill>
                  <a:srgbClr val="000000"/>
                </a:solidFill>
              </a:defRPr>
            </a:pPr>
            <a:r>
              <a:rPr sz="2800">
                <a:solidFill>
                  <a:srgbClr val="53585F"/>
                </a:solidFill>
              </a:rPr>
              <a:t>INTRODUCTION</a:t>
            </a:r>
          </a:p>
        </p:txBody>
      </p:sp>
      <p:sp>
        <p:nvSpPr>
          <p:cNvPr id="40" name="Shape 40"/>
          <p:cNvSpPr/>
          <p:nvPr/>
        </p:nvSpPr>
        <p:spPr>
          <a:xfrm rot="19070389">
            <a:off x="5862295" y="3962433"/>
            <a:ext cx="895691" cy="904979"/>
          </a:xfrm>
          <a:custGeom>
            <a:avLst/>
            <a:gdLst/>
            <a:ahLst/>
            <a:cxnLst>
              <a:cxn ang="0">
                <a:pos x="wd2" y="hd2"/>
              </a:cxn>
              <a:cxn ang="5400000">
                <a:pos x="wd2" y="hd2"/>
              </a:cxn>
              <a:cxn ang="10800000">
                <a:pos x="wd2" y="hd2"/>
              </a:cxn>
              <a:cxn ang="16200000">
                <a:pos x="wd2" y="hd2"/>
              </a:cxn>
            </a:cxnLst>
            <a:rect l="0" t="0" r="r" b="b"/>
            <a:pathLst>
              <a:path w="19679" h="19679" fill="norm" stroke="1"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blipFill>
            <a:blip r:embed="rId4"/>
          </a:blipFill>
          <a:ln w="12700">
            <a:miter lim="400000"/>
          </a:ln>
          <a:effectLst>
            <a:outerShdw sx="100000" sy="100000" kx="0" ky="0" algn="b" rotWithShape="0" blurRad="38100" dist="25400" dir="5400000">
              <a:srgbClr val="000000">
                <a:alpha val="50000"/>
              </a:srgbClr>
            </a:outerShdw>
          </a:effectLst>
        </p:spPr>
        <p:txBody>
          <a:bodyPr lIns="50800" tIns="50800" rIns="50800" bIns="50800" anchor="ctr"/>
          <a:lstStyle/>
          <a:p>
            <a:pPr lvl="0">
              <a:defRPr sz="2400">
                <a:solidFill>
                  <a:srgbClr val="FFFFFF"/>
                </a:solidFill>
              </a:defRPr>
            </a:pPr>
          </a:p>
        </p:txBody>
      </p:sp>
      <p:grpSp>
        <p:nvGrpSpPr>
          <p:cNvPr id="47" name="Group 47"/>
          <p:cNvGrpSpPr/>
          <p:nvPr/>
        </p:nvGrpSpPr>
        <p:grpSpPr>
          <a:xfrm>
            <a:off x="2909552" y="1349170"/>
            <a:ext cx="5487437" cy="5678698"/>
            <a:chOff x="-76199" y="-203360"/>
            <a:chExt cx="5487435" cy="5678696"/>
          </a:xfrm>
        </p:grpSpPr>
        <p:pic>
          <p:nvPicPr>
            <p:cNvPr id="41" name=""/>
            <p:cNvPicPr/>
            <p:nvPr/>
          </p:nvPicPr>
          <p:blipFill>
            <a:blip r:embed="rId5">
              <a:extLst/>
            </a:blip>
            <a:stretch>
              <a:fillRect/>
            </a:stretch>
          </p:blipFill>
          <p:spPr>
            <a:xfrm rot="17627483">
              <a:off x="2153581" y="1215190"/>
              <a:ext cx="3555039" cy="697009"/>
            </a:xfrm>
            <a:prstGeom prst="rect">
              <a:avLst/>
            </a:prstGeom>
            <a:effectLst/>
          </p:spPr>
        </p:pic>
        <p:pic>
          <p:nvPicPr>
            <p:cNvPr id="43" name=""/>
            <p:cNvPicPr/>
            <p:nvPr/>
          </p:nvPicPr>
          <p:blipFill>
            <a:blip r:embed="rId6">
              <a:extLst/>
            </a:blip>
            <a:stretch>
              <a:fillRect/>
            </a:stretch>
          </p:blipFill>
          <p:spPr>
            <a:xfrm rot="3143295">
              <a:off x="2430381" y="3583564"/>
              <a:ext cx="3359337" cy="697009"/>
            </a:xfrm>
            <a:prstGeom prst="rect">
              <a:avLst/>
            </a:prstGeom>
            <a:effectLst/>
          </p:spPr>
        </p:pic>
        <p:pic>
          <p:nvPicPr>
            <p:cNvPr id="45" name=""/>
            <p:cNvPicPr/>
            <p:nvPr/>
          </p:nvPicPr>
          <p:blipFill>
            <a:blip r:embed="rId7">
              <a:extLst/>
            </a:blip>
            <a:stretch>
              <a:fillRect/>
            </a:stretch>
          </p:blipFill>
          <p:spPr>
            <a:xfrm rot="21600000">
              <a:off x="-76200" y="2483092"/>
              <a:ext cx="3735499" cy="697008"/>
            </a:xfrm>
            <a:prstGeom prst="rect">
              <a:avLst/>
            </a:prstGeom>
            <a:effectLst/>
          </p:spPr>
        </p:pic>
      </p:grpSp>
      <p:grpSp>
        <p:nvGrpSpPr>
          <p:cNvPr id="51" name="Group 51"/>
          <p:cNvGrpSpPr/>
          <p:nvPr/>
        </p:nvGrpSpPr>
        <p:grpSpPr>
          <a:xfrm>
            <a:off x="3293664" y="2935557"/>
            <a:ext cx="6446068" cy="3225443"/>
            <a:chOff x="8532" y="0"/>
            <a:chExt cx="6446067" cy="3225442"/>
          </a:xfrm>
        </p:grpSpPr>
        <p:sp>
          <p:nvSpPr>
            <p:cNvPr id="48" name="Shape 48"/>
            <p:cNvSpPr/>
            <p:nvPr/>
          </p:nvSpPr>
          <p:spPr>
            <a:xfrm>
              <a:off x="8532" y="-1"/>
              <a:ext cx="2395737" cy="59868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r">
                <a:defRPr sz="3200">
                  <a:solidFill>
                    <a:srgbClr val="53585F"/>
                  </a:solidFill>
                  <a:latin typeface="+mn-lt"/>
                  <a:ea typeface="+mn-ea"/>
                  <a:cs typeface="+mn-cs"/>
                  <a:sym typeface="Arvo"/>
                </a:defRPr>
              </a:lvl1pPr>
            </a:lstStyle>
            <a:p>
              <a:pPr lvl="0">
                <a:defRPr sz="1800">
                  <a:solidFill>
                    <a:srgbClr val="000000"/>
                  </a:solidFill>
                </a:defRPr>
              </a:pPr>
              <a:r>
                <a:rPr sz="3200">
                  <a:solidFill>
                    <a:srgbClr val="53585F"/>
                  </a:solidFill>
                </a:rPr>
                <a:t>Conceptual</a:t>
              </a:r>
            </a:p>
          </p:txBody>
        </p:sp>
        <p:sp>
          <p:nvSpPr>
            <p:cNvPr id="49" name="Shape 49"/>
            <p:cNvSpPr/>
            <p:nvPr/>
          </p:nvSpPr>
          <p:spPr>
            <a:xfrm>
              <a:off x="4793479" y="606470"/>
              <a:ext cx="1661121" cy="59868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r">
                <a:defRPr sz="3200">
                  <a:solidFill>
                    <a:srgbClr val="53585F"/>
                  </a:solidFill>
                  <a:latin typeface="+mn-lt"/>
                  <a:ea typeface="+mn-ea"/>
                  <a:cs typeface="+mn-cs"/>
                  <a:sym typeface="Arvo"/>
                </a:defRPr>
              </a:lvl1pPr>
            </a:lstStyle>
            <a:p>
              <a:pPr lvl="0">
                <a:defRPr sz="1800">
                  <a:solidFill>
                    <a:srgbClr val="000000"/>
                  </a:solidFill>
                </a:defRPr>
              </a:pPr>
              <a:r>
                <a:rPr sz="3200">
                  <a:solidFill>
                    <a:srgbClr val="53585F"/>
                  </a:solidFill>
                </a:rPr>
                <a:t>Applied</a:t>
              </a:r>
            </a:p>
          </p:txBody>
        </p:sp>
        <p:sp>
          <p:nvSpPr>
            <p:cNvPr id="50" name="Shape 50"/>
            <p:cNvSpPr/>
            <p:nvPr/>
          </p:nvSpPr>
          <p:spPr>
            <a:xfrm>
              <a:off x="783122" y="2626756"/>
              <a:ext cx="2049463" cy="59868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r">
                <a:defRPr sz="3200">
                  <a:solidFill>
                    <a:srgbClr val="53585F"/>
                  </a:solidFill>
                  <a:latin typeface="+mn-lt"/>
                  <a:ea typeface="+mn-ea"/>
                  <a:cs typeface="+mn-cs"/>
                  <a:sym typeface="Arvo"/>
                </a:defRPr>
              </a:lvl1pPr>
            </a:lstStyle>
            <a:p>
              <a:pPr lvl="0">
                <a:defRPr sz="1800">
                  <a:solidFill>
                    <a:srgbClr val="000000"/>
                  </a:solidFill>
                </a:defRPr>
              </a:pPr>
              <a:r>
                <a:rPr sz="3200">
                  <a:solidFill>
                    <a:srgbClr val="53585F"/>
                  </a:solidFill>
                </a:rPr>
                <a:t>Empirical</a:t>
              </a:r>
            </a:p>
          </p:txBody>
        </p:sp>
      </p:grpSp>
      <p:sp>
        <p:nvSpPr>
          <p:cNvPr id="52" name="Shape 52"/>
          <p:cNvSpPr/>
          <p:nvPr/>
        </p:nvSpPr>
        <p:spPr>
          <a:xfrm>
            <a:off x="695275" y="1510893"/>
            <a:ext cx="5658703" cy="127417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defRPr i="1" sz="2500">
                <a:solidFill>
                  <a:srgbClr val="53585F"/>
                </a:solidFill>
                <a:latin typeface="+mn-lt"/>
                <a:ea typeface="+mn-ea"/>
                <a:cs typeface="+mn-cs"/>
                <a:sym typeface="Arvo"/>
              </a:defRPr>
            </a:lvl1pPr>
          </a:lstStyle>
          <a:p>
            <a:pPr lvl="0">
              <a:defRPr i="0" sz="1800">
                <a:solidFill>
                  <a:srgbClr val="000000"/>
                </a:solidFill>
              </a:defRPr>
            </a:pPr>
            <a:r>
              <a:rPr i="1" sz="2500">
                <a:solidFill>
                  <a:srgbClr val="53585F"/>
                </a:solidFill>
              </a:rPr>
              <a:t>Conceptual framework for psychological  investigations of time use</a:t>
            </a:r>
          </a:p>
        </p:txBody>
      </p:sp>
      <p:sp>
        <p:nvSpPr>
          <p:cNvPr id="53" name="Shape 53"/>
          <p:cNvSpPr/>
          <p:nvPr/>
        </p:nvSpPr>
        <p:spPr>
          <a:xfrm>
            <a:off x="8076428" y="4492999"/>
            <a:ext cx="4039766" cy="88047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i="1" sz="2500">
                <a:solidFill>
                  <a:srgbClr val="53585F"/>
                </a:solidFill>
                <a:latin typeface="+mn-lt"/>
                <a:ea typeface="+mn-ea"/>
                <a:cs typeface="+mn-cs"/>
                <a:sym typeface="Arvo"/>
              </a:defRPr>
            </a:lvl1pPr>
          </a:lstStyle>
          <a:p>
            <a:pPr lvl="0">
              <a:defRPr i="0" sz="1800">
                <a:solidFill>
                  <a:srgbClr val="000000"/>
                </a:solidFill>
              </a:defRPr>
            </a:pPr>
            <a:r>
              <a:rPr i="1" sz="2500">
                <a:solidFill>
                  <a:srgbClr val="53585F"/>
                </a:solidFill>
              </a:rPr>
              <a:t>Techniques for visualizing time use data</a:t>
            </a:r>
          </a:p>
        </p:txBody>
      </p:sp>
      <p:sp>
        <p:nvSpPr>
          <p:cNvPr id="54" name="Shape 54"/>
          <p:cNvSpPr/>
          <p:nvPr/>
        </p:nvSpPr>
        <p:spPr>
          <a:xfrm>
            <a:off x="1202026" y="6571635"/>
            <a:ext cx="5658703" cy="88047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defRPr i="1" sz="2500">
                <a:solidFill>
                  <a:srgbClr val="53585F"/>
                </a:solidFill>
                <a:latin typeface="+mn-lt"/>
                <a:ea typeface="+mn-ea"/>
                <a:cs typeface="+mn-cs"/>
                <a:sym typeface="Arvo"/>
              </a:defRPr>
            </a:lvl1pPr>
          </a:lstStyle>
          <a:p>
            <a:pPr lvl="0">
              <a:defRPr i="0" sz="1800">
                <a:solidFill>
                  <a:srgbClr val="000000"/>
                </a:solidFill>
              </a:defRPr>
            </a:pPr>
            <a:r>
              <a:rPr i="1" sz="2500">
                <a:solidFill>
                  <a:srgbClr val="53585F"/>
                </a:solidFill>
              </a:rPr>
              <a:t>External representations of time use by students</a:t>
            </a:r>
          </a:p>
        </p:txBody>
      </p:sp>
      <p:sp>
        <p:nvSpPr>
          <p:cNvPr id="55" name="Shape 55"/>
          <p:cNvSpPr/>
          <p:nvPr/>
        </p:nvSpPr>
        <p:spPr>
          <a:xfrm>
            <a:off x="3673048" y="5019037"/>
            <a:ext cx="5658703" cy="48677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defRPr i="1" sz="2500">
                <a:solidFill>
                  <a:srgbClr val="53585F"/>
                </a:solidFill>
                <a:latin typeface="+mn-lt"/>
                <a:ea typeface="+mn-ea"/>
                <a:cs typeface="+mn-cs"/>
                <a:sym typeface="Arvo"/>
              </a:defRPr>
            </a:lvl1pPr>
          </a:lstStyle>
          <a:p>
            <a:pPr lvl="0">
              <a:defRPr i="0" sz="1800">
                <a:solidFill>
                  <a:srgbClr val="000000"/>
                </a:solidFill>
              </a:defRPr>
            </a:pPr>
            <a:r>
              <a:rPr i="1" sz="2500">
                <a:solidFill>
                  <a:srgbClr val="53585F"/>
                </a:solidFill>
              </a:rPr>
              <a:t>How do students use their time?</a:t>
            </a:r>
          </a:p>
        </p:txBody>
      </p:sp>
    </p:spTree>
  </p:cSld>
  <p:clrMapOvr>
    <a:masterClrMapping/>
  </p:clrMapOvr>
  <p:transition spd="slow" advClick="1">
    <p:dissolve/>
  </p:transition>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nodeType="afterEffect" presetClass="entr" presetSubtype="0" presetID="10" grpId="1" fill="hold">
                                  <p:stCondLst>
                                    <p:cond delay="0"/>
                                  </p:stCondLst>
                                  <p:iterate type="lt" backwards="0">
                                    <p:tmAbs val="0"/>
                                  </p:iterate>
                                  <p:childTnLst>
                                    <p:set>
                                      <p:cBhvr>
                                        <p:cTn id="6" fill="hold"/>
                                        <p:tgtEl>
                                          <p:spTgt spid="40"/>
                                        </p:tgtEl>
                                        <p:attrNameLst>
                                          <p:attrName>style.visibility</p:attrName>
                                        </p:attrNameLst>
                                      </p:cBhvr>
                                      <p:to>
                                        <p:strVal val="visible"/>
                                      </p:to>
                                    </p:set>
                                    <p:animEffect filter="fade" transition="in">
                                      <p:cBhvr>
                                        <p:cTn id="7" dur="80"/>
                                        <p:tgtEl>
                                          <p:spTgt spid="40"/>
                                        </p:tgtEl>
                                      </p:cBhvr>
                                    </p:animEffect>
                                  </p:childTnLst>
                                </p:cTn>
                              </p:par>
                            </p:childTnLst>
                          </p:cTn>
                        </p:par>
                        <p:par>
                          <p:cTn id="8" fill="hold">
                            <p:stCondLst>
                              <p:cond delay="80"/>
                            </p:stCondLst>
                            <p:childTnLst>
                              <p:par>
                                <p:cTn id="9" nodeType="afterEffect" presetClass="entr" presetSubtype="16" presetID="9" grpId="2" fill="hold">
                                  <p:stCondLst>
                                    <p:cond delay="0"/>
                                  </p:stCondLst>
                                  <p:iterate type="el" backwards="0">
                                    <p:tmAbs val="0"/>
                                  </p:iterate>
                                  <p:childTnLst>
                                    <p:set>
                                      <p:cBhvr>
                                        <p:cTn id="10" fill="hold"/>
                                        <p:tgtEl>
                                          <p:spTgt spid="55"/>
                                        </p:tgtEl>
                                        <p:attrNameLst>
                                          <p:attrName>style.visibility</p:attrName>
                                        </p:attrNameLst>
                                      </p:cBhvr>
                                      <p:to>
                                        <p:strVal val="visible"/>
                                      </p:to>
                                    </p:set>
                                    <p:animEffect filter="dissolve(in)" transition="in">
                                      <p:cBhvr>
                                        <p:cTn id="11" dur="1000"/>
                                        <p:tgtEl>
                                          <p:spTgt spid="55"/>
                                        </p:tgtEl>
                                      </p:cBhvr>
                                    </p:animEffect>
                                  </p:childTnLst>
                                </p:cTn>
                              </p:par>
                            </p:childTnLst>
                          </p:cTn>
                        </p:par>
                      </p:childTnLst>
                    </p:cTn>
                  </p:par>
                  <p:par>
                    <p:cTn id="12" fill="hold">
                      <p:stCondLst>
                        <p:cond delay="indefinite"/>
                      </p:stCondLst>
                      <p:childTnLst>
                        <p:par>
                          <p:cTn id="13" fill="hold">
                            <p:stCondLst>
                              <p:cond delay="0"/>
                            </p:stCondLst>
                            <p:childTnLst>
                              <p:par>
                                <p:cTn id="14" nodeType="clickEffect" presetClass="exit" presetSubtype="16" presetID="23" grpId="3" fill="hold">
                                  <p:stCondLst>
                                    <p:cond delay="0"/>
                                  </p:stCondLst>
                                  <p:iterate type="el" backwards="0">
                                    <p:tmAbs val="0"/>
                                  </p:iterate>
                                  <p:childTnLst>
                                    <p:anim calcmode="lin" valueType="num">
                                      <p:cBhvr>
                                        <p:cTn id="15" dur="1000" fill="hold"/>
                                        <p:tgtEl>
                                          <p:spTgt spid="55"/>
                                        </p:tgtEl>
                                        <p:attrNameLst>
                                          <p:attrName>ppt_w</p:attrName>
                                        </p:attrNameLst>
                                      </p:cBhvr>
                                      <p:tavLst>
                                        <p:tav tm="0">
                                          <p:val>
                                            <p:strVal val="ppt_w"/>
                                          </p:val>
                                        </p:tav>
                                        <p:tav tm="100000">
                                          <p:val>
                                            <p:fltVal val="0"/>
                                          </p:val>
                                        </p:tav>
                                      </p:tavLst>
                                    </p:anim>
                                    <p:anim calcmode="lin" valueType="num">
                                      <p:cBhvr>
                                        <p:cTn id="16" dur="1000" fill="hold"/>
                                        <p:tgtEl>
                                          <p:spTgt spid="55"/>
                                        </p:tgtEl>
                                        <p:attrNameLst>
                                          <p:attrName>ppt_h</p:attrName>
                                        </p:attrNameLst>
                                      </p:cBhvr>
                                      <p:tavLst>
                                        <p:tav tm="0">
                                          <p:val>
                                            <p:strVal val="ppt_h"/>
                                          </p:val>
                                        </p:tav>
                                        <p:tav tm="100000">
                                          <p:val>
                                            <p:fltVal val="0"/>
                                          </p:val>
                                        </p:tav>
                                      </p:tavLst>
                                    </p:anim>
                                    <p:set>
                                      <p:cBhvr>
                                        <p:cTn id="17" fill="hold">
                                          <p:stCondLst>
                                            <p:cond delay="999"/>
                                          </p:stCondLst>
                                        </p:cTn>
                                        <p:tgtEl>
                                          <p:spTgt spid="55"/>
                                        </p:tgtEl>
                                        <p:attrNameLst>
                                          <p:attrName>style.visibility</p:attrName>
                                        </p:attrNameLst>
                                      </p:cBhvr>
                                      <p:to>
                                        <p:strVal val="hidden"/>
                                      </p:to>
                                    </p:set>
                                  </p:childTnLst>
                                </p:cTn>
                              </p:par>
                            </p:childTnLst>
                          </p:cTn>
                        </p:par>
                        <p:par>
                          <p:cTn id="18" fill="hold">
                            <p:stCondLst>
                              <p:cond delay="1000"/>
                            </p:stCondLst>
                            <p:childTnLst>
                              <p:par>
                                <p:cTn id="19" nodeType="afterEffect" presetClass="entr" presetSubtype="0" presetID="15" grpId="4" fill="hold">
                                  <p:stCondLst>
                                    <p:cond delay="0"/>
                                  </p:stCondLst>
                                  <p:iterate type="el" backwards="0">
                                    <p:tmAbs val="0"/>
                                  </p:iterate>
                                  <p:childTnLst>
                                    <p:set>
                                      <p:cBhvr>
                                        <p:cTn id="20" fill="hold"/>
                                        <p:tgtEl>
                                          <p:spTgt spid="47"/>
                                        </p:tgtEl>
                                        <p:attrNameLst>
                                          <p:attrName>style.visibility</p:attrName>
                                        </p:attrNameLst>
                                      </p:cBhvr>
                                      <p:to>
                                        <p:strVal val="visible"/>
                                      </p:to>
                                    </p:set>
                                    <p:anim calcmode="lin" valueType="num">
                                      <p:cBhvr>
                                        <p:cTn id="21" dur="1000" fill="hold"/>
                                        <p:tgtEl>
                                          <p:spTgt spid="47"/>
                                        </p:tgtEl>
                                        <p:attrNameLst>
                                          <p:attrName>ppt_w</p:attrName>
                                        </p:attrNameLst>
                                      </p:cBhvr>
                                      <p:tavLst>
                                        <p:tav tm="0">
                                          <p:val>
                                            <p:fltVal val="0"/>
                                          </p:val>
                                        </p:tav>
                                        <p:tav tm="100000">
                                          <p:val>
                                            <p:strVal val="#ppt_w"/>
                                          </p:val>
                                        </p:tav>
                                      </p:tavLst>
                                    </p:anim>
                                    <p:anim calcmode="lin" valueType="num">
                                      <p:cBhvr>
                                        <p:cTn id="22" dur="1000" fill="hold"/>
                                        <p:tgtEl>
                                          <p:spTgt spid="47"/>
                                        </p:tgtEl>
                                        <p:attrNameLst>
                                          <p:attrName>ppt_h</p:attrName>
                                        </p:attrNameLst>
                                      </p:cBhvr>
                                      <p:tavLst>
                                        <p:tav tm="0">
                                          <p:val>
                                            <p:fltVal val="0"/>
                                          </p:val>
                                        </p:tav>
                                        <p:tav tm="100000">
                                          <p:val>
                                            <p:strVal val="#ppt_h"/>
                                          </p:val>
                                        </p:tav>
                                      </p:tavLst>
                                    </p:anim>
                                    <p:anim calcmode="lin" valueType="num">
                                      <p:cBhvr>
                                        <p:cTn id="23" dur="1000" fill="hold"/>
                                        <p:tgtEl>
                                          <p:spTgt spid="47"/>
                                        </p:tgtEl>
                                        <p:attrNameLst>
                                          <p:attrName>ppt_x</p:attrName>
                                        </p:attrNameLst>
                                      </p:cBhvr>
                                      <p:tavLst>
                                        <p:tav tm="0" fmla="#ppt_x+(cos(-2*pi*(1-$))*-#ppt_x-sin(-2*pi*(1-$))*(1-#ppt_y))*(1-$)">
                                          <p:val>
                                            <p:fltVal val="0"/>
                                          </p:val>
                                        </p:tav>
                                        <p:tav tm="100000">
                                          <p:val>
                                            <p:fltVal val="1"/>
                                          </p:val>
                                        </p:tav>
                                      </p:tavLst>
                                    </p:anim>
                                    <p:anim calcmode="lin" valueType="num">
                                      <p:cBhvr>
                                        <p:cTn id="24" dur="1000" fill="hold"/>
                                        <p:tgtEl>
                                          <p:spTgt spid="47"/>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25" fill="hold">
                      <p:stCondLst>
                        <p:cond delay="indefinite"/>
                      </p:stCondLst>
                      <p:childTnLst>
                        <p:par>
                          <p:cTn id="26" fill="hold">
                            <p:stCondLst>
                              <p:cond delay="0"/>
                            </p:stCondLst>
                            <p:childTnLst>
                              <p:par>
                                <p:cTn id="27" nodeType="clickEffect" presetClass="entr" presetSubtype="32" presetID="23" grpId="5" fill="hold">
                                  <p:stCondLst>
                                    <p:cond delay="0"/>
                                  </p:stCondLst>
                                  <p:iterate type="el" backwards="0">
                                    <p:tmAbs val="0"/>
                                  </p:iterate>
                                  <p:childTnLst>
                                    <p:set>
                                      <p:cBhvr>
                                        <p:cTn id="28" fill="hold"/>
                                        <p:tgtEl>
                                          <p:spTgt spid="51"/>
                                        </p:tgtEl>
                                        <p:attrNameLst>
                                          <p:attrName>style.visibility</p:attrName>
                                        </p:attrNameLst>
                                      </p:cBhvr>
                                      <p:to>
                                        <p:strVal val="visible"/>
                                      </p:to>
                                    </p:set>
                                    <p:anim calcmode="lin" valueType="num">
                                      <p:cBhvr>
                                        <p:cTn id="29" dur="600" fill="hold"/>
                                        <p:tgtEl>
                                          <p:spTgt spid="51"/>
                                        </p:tgtEl>
                                        <p:attrNameLst>
                                          <p:attrName>ppt_w</p:attrName>
                                        </p:attrNameLst>
                                      </p:cBhvr>
                                      <p:tavLst>
                                        <p:tav tm="0">
                                          <p:val>
                                            <p:fltVal val="0"/>
                                          </p:val>
                                        </p:tav>
                                        <p:tav tm="100000">
                                          <p:val>
                                            <p:strVal val="#ppt_w"/>
                                          </p:val>
                                        </p:tav>
                                      </p:tavLst>
                                    </p:anim>
                                    <p:anim calcmode="lin" valueType="num">
                                      <p:cBhvr>
                                        <p:cTn id="30" dur="600" fill="hold"/>
                                        <p:tgtEl>
                                          <p:spTgt spid="51"/>
                                        </p:tgtEl>
                                        <p:attrNameLst>
                                          <p:attrName>ppt_h</p:attrName>
                                        </p:attrNameLst>
                                      </p:cBhvr>
                                      <p:tavLst>
                                        <p:tav tm="0">
                                          <p:val>
                                            <p:fltVal val="0"/>
                                          </p:val>
                                        </p:tav>
                                        <p:tav tm="100000">
                                          <p:val>
                                            <p:strVal val="#ppt_h"/>
                                          </p:val>
                                        </p:tav>
                                      </p:tavLst>
                                    </p:anim>
                                  </p:childTnLst>
                                </p:cTn>
                              </p:par>
                            </p:childTnLst>
                          </p:cTn>
                        </p:par>
                      </p:childTnLst>
                    </p:cTn>
                  </p:par>
                  <p:par>
                    <p:cTn id="31" fill="hold">
                      <p:stCondLst>
                        <p:cond delay="indefinite"/>
                      </p:stCondLst>
                      <p:childTnLst>
                        <p:par>
                          <p:cTn id="32" fill="hold">
                            <p:stCondLst>
                              <p:cond delay="0"/>
                            </p:stCondLst>
                            <p:childTnLst>
                              <p:par>
                                <p:cTn id="33" nodeType="clickEffect" presetClass="entr" presetSubtype="0" presetID="9" grpId="6" fill="hold">
                                  <p:stCondLst>
                                    <p:cond delay="0"/>
                                  </p:stCondLst>
                                  <p:iterate type="el" backwards="0">
                                    <p:tmAbs val="0"/>
                                  </p:iterate>
                                  <p:childTnLst>
                                    <p:set>
                                      <p:cBhvr>
                                        <p:cTn id="34" fill="hold"/>
                                        <p:tgtEl>
                                          <p:spTgt spid="52"/>
                                        </p:tgtEl>
                                        <p:attrNameLst>
                                          <p:attrName>style.visibility</p:attrName>
                                        </p:attrNameLst>
                                      </p:cBhvr>
                                      <p:to>
                                        <p:strVal val="visible"/>
                                      </p:to>
                                    </p:set>
                                    <p:animEffect filter="dissolve" transition="in">
                                      <p:cBhvr>
                                        <p:cTn id="35" dur="1000"/>
                                        <p:tgtEl>
                                          <p:spTgt spid="52"/>
                                        </p:tgtEl>
                                      </p:cBhvr>
                                    </p:animEffect>
                                  </p:childTnLst>
                                </p:cTn>
                              </p:par>
                            </p:childTnLst>
                          </p:cTn>
                        </p:par>
                      </p:childTnLst>
                    </p:cTn>
                  </p:par>
                  <p:par>
                    <p:cTn id="36" fill="hold">
                      <p:stCondLst>
                        <p:cond delay="indefinite"/>
                      </p:stCondLst>
                      <p:childTnLst>
                        <p:par>
                          <p:cTn id="37" fill="hold">
                            <p:stCondLst>
                              <p:cond delay="0"/>
                            </p:stCondLst>
                            <p:childTnLst>
                              <p:par>
                                <p:cTn id="38" nodeType="clickEffect" presetClass="entr" presetSubtype="0" presetID="9" grpId="7" fill="hold">
                                  <p:stCondLst>
                                    <p:cond delay="0"/>
                                  </p:stCondLst>
                                  <p:iterate type="el" backwards="0">
                                    <p:tmAbs val="0"/>
                                  </p:iterate>
                                  <p:childTnLst>
                                    <p:set>
                                      <p:cBhvr>
                                        <p:cTn id="39" fill="hold"/>
                                        <p:tgtEl>
                                          <p:spTgt spid="53"/>
                                        </p:tgtEl>
                                        <p:attrNameLst>
                                          <p:attrName>style.visibility</p:attrName>
                                        </p:attrNameLst>
                                      </p:cBhvr>
                                      <p:to>
                                        <p:strVal val="visible"/>
                                      </p:to>
                                    </p:set>
                                    <p:animEffect filter="dissolve" transition="in">
                                      <p:cBhvr>
                                        <p:cTn id="40" dur="1000"/>
                                        <p:tgtEl>
                                          <p:spTgt spid="53"/>
                                        </p:tgtEl>
                                      </p:cBhvr>
                                    </p:animEffect>
                                  </p:childTnLst>
                                </p:cTn>
                              </p:par>
                            </p:childTnLst>
                          </p:cTn>
                        </p:par>
                      </p:childTnLst>
                    </p:cTn>
                  </p:par>
                  <p:par>
                    <p:cTn id="41" fill="hold">
                      <p:stCondLst>
                        <p:cond delay="indefinite"/>
                      </p:stCondLst>
                      <p:childTnLst>
                        <p:par>
                          <p:cTn id="42" fill="hold">
                            <p:stCondLst>
                              <p:cond delay="0"/>
                            </p:stCondLst>
                            <p:childTnLst>
                              <p:par>
                                <p:cTn id="43" nodeType="clickEffect" presetClass="entr" presetSubtype="0" presetID="9" grpId="8" fill="hold">
                                  <p:stCondLst>
                                    <p:cond delay="0"/>
                                  </p:stCondLst>
                                  <p:iterate type="el" backwards="0">
                                    <p:tmAbs val="0"/>
                                  </p:iterate>
                                  <p:childTnLst>
                                    <p:set>
                                      <p:cBhvr>
                                        <p:cTn id="44" fill="hold"/>
                                        <p:tgtEl>
                                          <p:spTgt spid="54"/>
                                        </p:tgtEl>
                                        <p:attrNameLst>
                                          <p:attrName>style.visibility</p:attrName>
                                        </p:attrNameLst>
                                      </p:cBhvr>
                                      <p:to>
                                        <p:strVal val="visible"/>
                                      </p:to>
                                    </p:set>
                                    <p:animEffect filter="dissolve" transition="in">
                                      <p:cBhvr>
                                        <p:cTn id="45" dur="1000"/>
                                        <p:tgtEl>
                                          <p:spTgt spid="5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54" grpId="8"/>
      <p:bldP build="whole" bldLvl="1" animBg="1" rev="0" advAuto="0" spid="40" grpId="1"/>
      <p:bldP build="whole" bldLvl="1" animBg="1" rev="0" advAuto="0" spid="47" grpId="4"/>
      <p:bldP build="whole" bldLvl="1" animBg="1" rev="0" advAuto="0" spid="53" grpId="7"/>
      <p:bldP build="whole" bldLvl="1" animBg="1" rev="0" advAuto="0" spid="55" grpId="2"/>
      <p:bldP build="whole" bldLvl="1" animBg="1" rev="0" advAuto="0" spid="55" grpId="3"/>
      <p:bldP build="whole" bldLvl="1" animBg="1" rev="0" advAuto="0" spid="52" grpId="6"/>
      <p:bldP build="whole" bldLvl="1" animBg="1" rev="0" advAuto="0" spid="51" grpId="5"/>
    </p:bldLst>
  </p:timing>
</p:sld>
</file>

<file path=ppt/slides/slide2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0" name="Shape 200"/>
          <p:cNvSpPr/>
          <p:nvPr/>
        </p:nvSpPr>
        <p:spPr>
          <a:xfrm>
            <a:off x="2209800" y="8856133"/>
            <a:ext cx="10464800" cy="6858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lgn="r">
              <a:defRPr sz="2800">
                <a:solidFill>
                  <a:srgbClr val="53585F"/>
                </a:solidFill>
                <a:latin typeface="+mn-lt"/>
                <a:ea typeface="+mn-ea"/>
                <a:cs typeface="+mn-cs"/>
                <a:sym typeface="Arvo"/>
              </a:defRPr>
            </a:lvl1pPr>
          </a:lstStyle>
          <a:p>
            <a:pPr lvl="0">
              <a:defRPr sz="1800">
                <a:solidFill>
                  <a:srgbClr val="000000"/>
                </a:solidFill>
              </a:defRPr>
            </a:pPr>
            <a:r>
              <a:rPr sz="2800">
                <a:solidFill>
                  <a:srgbClr val="53585F"/>
                </a:solidFill>
              </a:rPr>
              <a:t>VISUALIZATION TECHNIQUES</a:t>
            </a:r>
          </a:p>
        </p:txBody>
      </p:sp>
      <p:pic>
        <p:nvPicPr>
          <p:cNvPr id="201" name="pasted-image.pdf"/>
          <p:cNvPicPr/>
          <p:nvPr/>
        </p:nvPicPr>
        <p:blipFill>
          <a:blip r:embed="rId3">
            <a:alphaModFix amt="50000"/>
            <a:extLst/>
          </a:blip>
          <a:stretch>
            <a:fillRect/>
          </a:stretch>
        </p:blipFill>
        <p:spPr>
          <a:xfrm>
            <a:off x="11580283" y="-4234"/>
            <a:ext cx="1384301" cy="1371601"/>
          </a:xfrm>
          <a:prstGeom prst="rect">
            <a:avLst/>
          </a:prstGeom>
          <a:ln w="12700">
            <a:miter lim="400000"/>
          </a:ln>
        </p:spPr>
      </p:pic>
      <p:sp>
        <p:nvSpPr>
          <p:cNvPr id="202" name="Shape 202"/>
          <p:cNvSpPr/>
          <p:nvPr>
            <p:ph type="title"/>
          </p:nvPr>
        </p:nvSpPr>
        <p:spPr>
          <a:xfrm>
            <a:off x="639233" y="281384"/>
            <a:ext cx="10464801" cy="1611776"/>
          </a:xfrm>
          <a:prstGeom prst="rect">
            <a:avLst/>
          </a:prstGeom>
        </p:spPr>
        <p:txBody>
          <a:bodyPr/>
          <a:lstStyle/>
          <a:p>
            <a:pPr lvl="0">
              <a:defRPr sz="1800"/>
            </a:pPr>
            <a:r>
              <a:rPr sz="8000"/>
              <a:t>Sequence Analysis</a:t>
            </a:r>
          </a:p>
        </p:txBody>
      </p:sp>
      <p:sp>
        <p:nvSpPr>
          <p:cNvPr id="203" name="Shape 203"/>
          <p:cNvSpPr/>
          <p:nvPr/>
        </p:nvSpPr>
        <p:spPr>
          <a:xfrm>
            <a:off x="626143" y="9008533"/>
            <a:ext cx="10736124" cy="3810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lgn="l">
              <a:defRPr sz="1800">
                <a:solidFill>
                  <a:srgbClr val="53585F"/>
                </a:solidFill>
              </a:defRPr>
            </a:lvl1pPr>
          </a:lstStyle>
          <a:p>
            <a:pPr lvl="0">
              <a:defRPr>
                <a:solidFill>
                  <a:srgbClr val="000000"/>
                </a:solidFill>
              </a:defRPr>
            </a:pPr>
            <a:r>
              <a:rPr>
                <a:solidFill>
                  <a:srgbClr val="53585F"/>
                </a:solidFill>
              </a:rPr>
              <a:t>(Vrotsou, K., Ellegård, K., &amp; Cooper, M, 2009)</a:t>
            </a:r>
          </a:p>
        </p:txBody>
      </p:sp>
      <p:pic>
        <p:nvPicPr>
          <p:cNvPr id="204" name="pasted-image.png"/>
          <p:cNvPicPr/>
          <p:nvPr/>
        </p:nvPicPr>
        <p:blipFill>
          <a:blip r:embed="rId4">
            <a:extLst/>
          </a:blip>
          <a:stretch>
            <a:fillRect/>
          </a:stretch>
        </p:blipFill>
        <p:spPr>
          <a:xfrm>
            <a:off x="1849925" y="1916442"/>
            <a:ext cx="9051237" cy="6916409"/>
          </a:xfrm>
          <a:prstGeom prst="rect">
            <a:avLst/>
          </a:prstGeom>
          <a:ln w="12700">
            <a:miter lim="400000"/>
          </a:ln>
        </p:spPr>
      </p:pic>
    </p:spTree>
  </p:cSld>
  <p:clrMapOvr>
    <a:masterClrMapping/>
  </p:clrMapOvr>
  <p:transition spd="fast" advClick="1">
    <p:push dir="l"/>
  </p:transition>
</p:sld>
</file>

<file path=ppt/slides/slide2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8" name="Shape 208"/>
          <p:cNvSpPr/>
          <p:nvPr/>
        </p:nvSpPr>
        <p:spPr>
          <a:xfrm>
            <a:off x="2209800" y="8856133"/>
            <a:ext cx="10464800" cy="6858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lgn="r">
              <a:defRPr sz="2800">
                <a:solidFill>
                  <a:srgbClr val="53585F"/>
                </a:solidFill>
                <a:latin typeface="+mn-lt"/>
                <a:ea typeface="+mn-ea"/>
                <a:cs typeface="+mn-cs"/>
                <a:sym typeface="Arvo"/>
              </a:defRPr>
            </a:lvl1pPr>
          </a:lstStyle>
          <a:p>
            <a:pPr lvl="0">
              <a:defRPr sz="1800">
                <a:solidFill>
                  <a:srgbClr val="000000"/>
                </a:solidFill>
              </a:defRPr>
            </a:pPr>
            <a:r>
              <a:rPr sz="2800">
                <a:solidFill>
                  <a:srgbClr val="53585F"/>
                </a:solidFill>
              </a:rPr>
              <a:t>VISUALIZATION TECHNIQUES</a:t>
            </a:r>
          </a:p>
        </p:txBody>
      </p:sp>
      <p:pic>
        <p:nvPicPr>
          <p:cNvPr id="209" name="pasted-image.pdf"/>
          <p:cNvPicPr/>
          <p:nvPr/>
        </p:nvPicPr>
        <p:blipFill>
          <a:blip r:embed="rId3">
            <a:alphaModFix amt="50000"/>
            <a:extLst/>
          </a:blip>
          <a:stretch>
            <a:fillRect/>
          </a:stretch>
        </p:blipFill>
        <p:spPr>
          <a:xfrm>
            <a:off x="11580283" y="-4234"/>
            <a:ext cx="1384301" cy="1371601"/>
          </a:xfrm>
          <a:prstGeom prst="rect">
            <a:avLst/>
          </a:prstGeom>
          <a:ln w="12700">
            <a:miter lim="400000"/>
          </a:ln>
        </p:spPr>
      </p:pic>
      <p:sp>
        <p:nvSpPr>
          <p:cNvPr id="210" name="Shape 210"/>
          <p:cNvSpPr/>
          <p:nvPr>
            <p:ph type="title"/>
          </p:nvPr>
        </p:nvSpPr>
        <p:spPr>
          <a:xfrm>
            <a:off x="639233" y="281384"/>
            <a:ext cx="10464801" cy="1611776"/>
          </a:xfrm>
          <a:prstGeom prst="rect">
            <a:avLst/>
          </a:prstGeom>
        </p:spPr>
        <p:txBody>
          <a:bodyPr/>
          <a:lstStyle/>
          <a:p>
            <a:pPr lvl="0">
              <a:defRPr sz="1800"/>
            </a:pPr>
            <a:r>
              <a:rPr sz="8000"/>
              <a:t>Sequence Analysis</a:t>
            </a:r>
          </a:p>
        </p:txBody>
      </p:sp>
      <p:sp>
        <p:nvSpPr>
          <p:cNvPr id="211" name="Shape 211"/>
          <p:cNvSpPr/>
          <p:nvPr/>
        </p:nvSpPr>
        <p:spPr>
          <a:xfrm>
            <a:off x="626143" y="9008533"/>
            <a:ext cx="10736124" cy="3810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lgn="l">
              <a:defRPr sz="1800">
                <a:solidFill>
                  <a:srgbClr val="53585F"/>
                </a:solidFill>
              </a:defRPr>
            </a:lvl1pPr>
          </a:lstStyle>
          <a:p>
            <a:pPr lvl="0">
              <a:defRPr>
                <a:solidFill>
                  <a:srgbClr val="000000"/>
                </a:solidFill>
              </a:defRPr>
            </a:pPr>
            <a:r>
              <a:rPr>
                <a:solidFill>
                  <a:srgbClr val="53585F"/>
                </a:solidFill>
              </a:rPr>
              <a:t>(Vrotsou, K., Ellegård, K., &amp; Cooper, M, 2009)</a:t>
            </a:r>
          </a:p>
        </p:txBody>
      </p:sp>
      <p:pic>
        <p:nvPicPr>
          <p:cNvPr id="212" name="pasted-image.png"/>
          <p:cNvPicPr/>
          <p:nvPr/>
        </p:nvPicPr>
        <p:blipFill>
          <a:blip r:embed="rId4">
            <a:extLst/>
          </a:blip>
          <a:stretch>
            <a:fillRect/>
          </a:stretch>
        </p:blipFill>
        <p:spPr>
          <a:xfrm>
            <a:off x="2700768" y="2127250"/>
            <a:ext cx="8216901" cy="5499100"/>
          </a:xfrm>
          <a:prstGeom prst="rect">
            <a:avLst/>
          </a:prstGeom>
          <a:ln w="12700">
            <a:miter lim="400000"/>
          </a:ln>
        </p:spPr>
      </p:pic>
    </p:spTree>
  </p:cSld>
  <p:clrMapOvr>
    <a:masterClrMapping/>
  </p:clrMapOvr>
  <p:transition spd="fast" advClick="1">
    <p:push dir="l"/>
  </p:transition>
</p:sld>
</file>

<file path=ppt/slides/slide2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16" name="pasted-image.pdf"/>
          <p:cNvPicPr/>
          <p:nvPr/>
        </p:nvPicPr>
        <p:blipFill>
          <a:blip r:embed="rId2">
            <a:alphaModFix amt="50106"/>
            <a:extLst/>
          </a:blip>
          <a:stretch>
            <a:fillRect/>
          </a:stretch>
        </p:blipFill>
        <p:spPr>
          <a:xfrm>
            <a:off x="5174715" y="3561296"/>
            <a:ext cx="2655369" cy="2631008"/>
          </a:xfrm>
          <a:prstGeom prst="rect">
            <a:avLst/>
          </a:prstGeom>
          <a:ln w="12700">
            <a:miter lim="400000"/>
          </a:ln>
        </p:spPr>
      </p:pic>
    </p:spTree>
  </p:cSld>
  <p:clrMapOvr>
    <a:masterClrMapping/>
  </p:clrMapOvr>
  <p:transition spd="fast" advClick="1">
    <p:push dir="l"/>
  </p:transition>
</p:sld>
</file>

<file path=ppt/slides/slide2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8" name="Shape 218"/>
          <p:cNvSpPr/>
          <p:nvPr>
            <p:ph type="title"/>
          </p:nvPr>
        </p:nvSpPr>
        <p:spPr>
          <a:xfrm>
            <a:off x="1270000" y="4265117"/>
            <a:ext cx="10464800" cy="1223365"/>
          </a:xfrm>
          <a:prstGeom prst="rect">
            <a:avLst/>
          </a:prstGeom>
        </p:spPr>
        <p:txBody>
          <a:bodyPr/>
          <a:lstStyle>
            <a:lvl1pPr>
              <a:defRPr sz="7000"/>
            </a:lvl1pPr>
          </a:lstStyle>
          <a:p>
            <a:pPr lvl="0">
              <a:defRPr sz="1800"/>
            </a:pPr>
            <a:r>
              <a:rPr sz="7000"/>
              <a:t>Empirical Study</a:t>
            </a:r>
          </a:p>
        </p:txBody>
      </p:sp>
      <p:sp>
        <p:nvSpPr>
          <p:cNvPr id="219" name="Shape 219"/>
          <p:cNvSpPr/>
          <p:nvPr/>
        </p:nvSpPr>
        <p:spPr>
          <a:xfrm>
            <a:off x="7527418" y="4178841"/>
            <a:ext cx="3384502" cy="187005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lgn="l">
              <a:defRPr sz="1800"/>
            </a:pPr>
            <a:r>
              <a:rPr sz="2800">
                <a:solidFill>
                  <a:srgbClr val="53585F"/>
                </a:solidFill>
                <a:latin typeface="+mn-lt"/>
                <a:ea typeface="+mn-ea"/>
                <a:cs typeface="+mn-cs"/>
                <a:sym typeface="Arvo"/>
              </a:rPr>
              <a:t>Research Question</a:t>
            </a:r>
            <a:br>
              <a:rPr sz="2800">
                <a:solidFill>
                  <a:srgbClr val="53585F"/>
                </a:solidFill>
                <a:latin typeface="+mn-lt"/>
                <a:ea typeface="+mn-ea"/>
                <a:cs typeface="+mn-cs"/>
                <a:sym typeface="Arvo"/>
              </a:rPr>
            </a:br>
            <a:r>
              <a:rPr sz="2800">
                <a:solidFill>
                  <a:srgbClr val="53585F"/>
                </a:solidFill>
                <a:latin typeface="+mn-lt"/>
                <a:ea typeface="+mn-ea"/>
                <a:cs typeface="+mn-cs"/>
                <a:sym typeface="Arvo"/>
              </a:rPr>
              <a:t>Methods</a:t>
            </a:r>
            <a:br>
              <a:rPr sz="2800">
                <a:solidFill>
                  <a:srgbClr val="53585F"/>
                </a:solidFill>
                <a:latin typeface="+mn-lt"/>
                <a:ea typeface="+mn-ea"/>
                <a:cs typeface="+mn-cs"/>
                <a:sym typeface="Arvo"/>
              </a:rPr>
            </a:br>
            <a:r>
              <a:rPr sz="2800">
                <a:solidFill>
                  <a:srgbClr val="53585F"/>
                </a:solidFill>
                <a:latin typeface="+mn-lt"/>
                <a:ea typeface="+mn-ea"/>
                <a:cs typeface="+mn-cs"/>
                <a:sym typeface="Arvo"/>
              </a:rPr>
              <a:t>Results</a:t>
            </a:r>
            <a:br>
              <a:rPr sz="2800">
                <a:solidFill>
                  <a:srgbClr val="53585F"/>
                </a:solidFill>
                <a:latin typeface="+mn-lt"/>
                <a:ea typeface="+mn-ea"/>
                <a:cs typeface="+mn-cs"/>
                <a:sym typeface="Arvo"/>
              </a:rPr>
            </a:br>
            <a:r>
              <a:rPr sz="2800">
                <a:solidFill>
                  <a:srgbClr val="53585F"/>
                </a:solidFill>
                <a:latin typeface="+mn-lt"/>
                <a:ea typeface="+mn-ea"/>
                <a:cs typeface="+mn-cs"/>
                <a:sym typeface="Arvo"/>
              </a:rPr>
              <a:t>Discussion</a:t>
            </a:r>
          </a:p>
        </p:txBody>
      </p:sp>
      <p:pic>
        <p:nvPicPr>
          <p:cNvPr id="220" name="pasted-image.pdf"/>
          <p:cNvPicPr/>
          <p:nvPr/>
        </p:nvPicPr>
        <p:blipFill>
          <a:blip r:embed="rId2">
            <a:alphaModFix amt="50106"/>
            <a:extLst/>
          </a:blip>
          <a:stretch>
            <a:fillRect/>
          </a:stretch>
        </p:blipFill>
        <p:spPr>
          <a:xfrm>
            <a:off x="11580283" y="-4234"/>
            <a:ext cx="1384301" cy="1371601"/>
          </a:xfrm>
          <a:prstGeom prst="rect">
            <a:avLst/>
          </a:prstGeom>
          <a:ln w="12700">
            <a:miter lim="400000"/>
          </a:ln>
        </p:spPr>
      </p:pic>
    </p:spTree>
  </p:cSld>
  <p:clrMapOvr>
    <a:masterClrMapping/>
  </p:clrMapOvr>
  <p:transition spd="med" advClick="1">
    <p:dissolve/>
  </p:transition>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nodeType="afterEffect" presetClass="entr" presetSubtype="2" presetID="2" grpId="1" fill="hold">
                                  <p:stCondLst>
                                    <p:cond delay="0"/>
                                  </p:stCondLst>
                                  <p:iterate type="lt" backwards="0">
                                    <p:tmAbs val="100"/>
                                  </p:iterate>
                                  <p:childTnLst>
                                    <p:set>
                                      <p:cBhvr>
                                        <p:cTn id="6" fill="hold"/>
                                        <p:tgtEl>
                                          <p:spTgt spid="219">
                                            <p:bg/>
                                          </p:spTgt>
                                        </p:tgtEl>
                                        <p:attrNameLst>
                                          <p:attrName>style.visibility</p:attrName>
                                        </p:attrNameLst>
                                      </p:cBhvr>
                                      <p:to>
                                        <p:strVal val="visible"/>
                                      </p:to>
                                    </p:set>
                                    <p:anim calcmode="lin" valueType="num">
                                      <p:cBhvr>
                                        <p:cTn id="7" dur="2500" fill="hold"/>
                                        <p:tgtEl>
                                          <p:spTgt spid="219">
                                            <p:bg/>
                                          </p:spTgt>
                                        </p:tgtEl>
                                        <p:attrNameLst>
                                          <p:attrName>ppt_x</p:attrName>
                                        </p:attrNameLst>
                                      </p:cBhvr>
                                      <p:tavLst>
                                        <p:tav tm="0">
                                          <p:val>
                                            <p:strVal val="1+#ppt_w/2"/>
                                          </p:val>
                                        </p:tav>
                                        <p:tav tm="100000">
                                          <p:val>
                                            <p:strVal val="#ppt_x"/>
                                          </p:val>
                                        </p:tav>
                                      </p:tavLst>
                                    </p:anim>
                                    <p:anim calcmode="lin" valueType="num">
                                      <p:cBhvr>
                                        <p:cTn id="8" dur="2500" fill="hold"/>
                                        <p:tgtEl>
                                          <p:spTgt spid="219">
                                            <p:bg/>
                                          </p:spTgt>
                                        </p:tgtEl>
                                        <p:attrNameLst>
                                          <p:attrName>ppt_y</p:attrName>
                                        </p:attrNameLst>
                                      </p:cBhvr>
                                      <p:tavLst>
                                        <p:tav tm="0">
                                          <p:val>
                                            <p:strVal val="#ppt_y"/>
                                          </p:val>
                                        </p:tav>
                                        <p:tav tm="100000">
                                          <p:val>
                                            <p:strVal val="#ppt_y"/>
                                          </p:val>
                                        </p:tav>
                                      </p:tavLst>
                                    </p:anim>
                                  </p:childTnLst>
                                </p:cTn>
                              </p:par>
                              <p:par>
                                <p:cTn id="9" presetClass="entr" presetSubtype="2" presetID="2" grpId="1" fill="hold">
                                  <p:stCondLst>
                                    <p:cond delay="0"/>
                                  </p:stCondLst>
                                  <p:iterate type="lt" backwards="0">
                                    <p:tmAbs val="100"/>
                                  </p:iterate>
                                  <p:childTnLst>
                                    <p:set>
                                      <p:cBhvr>
                                        <p:cTn id="10" fill="hold"/>
                                        <p:tgtEl>
                                          <p:spTgt spid="219">
                                            <p:txEl>
                                              <p:pRg st="0" end="0"/>
                                            </p:txEl>
                                          </p:spTgt>
                                        </p:tgtEl>
                                        <p:attrNameLst>
                                          <p:attrName>style.visibility</p:attrName>
                                        </p:attrNameLst>
                                      </p:cBhvr>
                                      <p:to>
                                        <p:strVal val="visible"/>
                                      </p:to>
                                    </p:set>
                                    <p:anim calcmode="lin" valueType="num">
                                      <p:cBhvr>
                                        <p:cTn id="11" dur="2500" fill="hold"/>
                                        <p:tgtEl>
                                          <p:spTgt spid="219">
                                            <p:txEl>
                                              <p:pRg st="0" end="0"/>
                                            </p:txEl>
                                          </p:spTgt>
                                        </p:tgtEl>
                                        <p:attrNameLst>
                                          <p:attrName>ppt_x</p:attrName>
                                        </p:attrNameLst>
                                      </p:cBhvr>
                                      <p:tavLst>
                                        <p:tav tm="0">
                                          <p:val>
                                            <p:strVal val="1+#ppt_w/2"/>
                                          </p:val>
                                        </p:tav>
                                        <p:tav tm="100000">
                                          <p:val>
                                            <p:strVal val="#ppt_x"/>
                                          </p:val>
                                        </p:tav>
                                      </p:tavLst>
                                    </p:anim>
                                    <p:anim calcmode="lin" valueType="num">
                                      <p:cBhvr>
                                        <p:cTn id="12" dur="2500" fill="hold"/>
                                        <p:tgtEl>
                                          <p:spTgt spid="219">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219" grpId="1"/>
    </p:bldLst>
  </p:timing>
</p:sld>
</file>

<file path=ppt/slides/slide2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22" name="Shape 222"/>
          <p:cNvSpPr/>
          <p:nvPr/>
        </p:nvSpPr>
        <p:spPr>
          <a:xfrm>
            <a:off x="2209800" y="8856133"/>
            <a:ext cx="10464800" cy="6858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lgn="r">
              <a:defRPr sz="2800">
                <a:solidFill>
                  <a:srgbClr val="53585F"/>
                </a:solidFill>
                <a:latin typeface="+mn-lt"/>
                <a:ea typeface="+mn-ea"/>
                <a:cs typeface="+mn-cs"/>
                <a:sym typeface="Arvo"/>
              </a:defRPr>
            </a:lvl1pPr>
          </a:lstStyle>
          <a:p>
            <a:pPr lvl="0">
              <a:defRPr sz="1800">
                <a:solidFill>
                  <a:srgbClr val="000000"/>
                </a:solidFill>
              </a:defRPr>
            </a:pPr>
            <a:r>
              <a:rPr sz="2800">
                <a:solidFill>
                  <a:srgbClr val="53585F"/>
                </a:solidFill>
              </a:rPr>
              <a:t>EMPIRICAL STUDY</a:t>
            </a:r>
          </a:p>
        </p:txBody>
      </p:sp>
      <p:pic>
        <p:nvPicPr>
          <p:cNvPr id="223" name="pasted-image.pdf"/>
          <p:cNvPicPr/>
          <p:nvPr/>
        </p:nvPicPr>
        <p:blipFill>
          <a:blip r:embed="rId3">
            <a:alphaModFix amt="50106"/>
            <a:extLst/>
          </a:blip>
          <a:stretch>
            <a:fillRect/>
          </a:stretch>
        </p:blipFill>
        <p:spPr>
          <a:xfrm>
            <a:off x="11580283" y="-4234"/>
            <a:ext cx="1384301" cy="1371601"/>
          </a:xfrm>
          <a:prstGeom prst="rect">
            <a:avLst/>
          </a:prstGeom>
          <a:ln w="12700">
            <a:miter lim="400000"/>
          </a:ln>
        </p:spPr>
      </p:pic>
      <p:sp>
        <p:nvSpPr>
          <p:cNvPr id="224" name="Shape 224"/>
          <p:cNvSpPr/>
          <p:nvPr>
            <p:ph type="title"/>
          </p:nvPr>
        </p:nvSpPr>
        <p:spPr>
          <a:xfrm>
            <a:off x="639233" y="281384"/>
            <a:ext cx="10464801" cy="1611776"/>
          </a:xfrm>
          <a:prstGeom prst="rect">
            <a:avLst/>
          </a:prstGeom>
        </p:spPr>
        <p:txBody>
          <a:bodyPr/>
          <a:lstStyle/>
          <a:p>
            <a:pPr lvl="0">
              <a:defRPr sz="1800"/>
            </a:pPr>
            <a:r>
              <a:rPr sz="8000"/>
              <a:t>Research Question</a:t>
            </a:r>
          </a:p>
        </p:txBody>
      </p:sp>
      <p:grpSp>
        <p:nvGrpSpPr>
          <p:cNvPr id="231" name="Group 231"/>
          <p:cNvGrpSpPr/>
          <p:nvPr/>
        </p:nvGrpSpPr>
        <p:grpSpPr>
          <a:xfrm>
            <a:off x="950467" y="2965267"/>
            <a:ext cx="11647139" cy="3149601"/>
            <a:chOff x="23614" y="0"/>
            <a:chExt cx="11647137" cy="3149600"/>
          </a:xfrm>
        </p:grpSpPr>
        <p:sp>
          <p:nvSpPr>
            <p:cNvPr id="225" name="Shape 225"/>
            <p:cNvSpPr/>
            <p:nvPr/>
          </p:nvSpPr>
          <p:spPr>
            <a:xfrm>
              <a:off x="23614" y="1546367"/>
              <a:ext cx="2206055" cy="53655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r">
                <a:defRPr sz="2800">
                  <a:solidFill>
                    <a:srgbClr val="53585F"/>
                  </a:solidFill>
                  <a:latin typeface="+mn-lt"/>
                  <a:ea typeface="+mn-ea"/>
                  <a:cs typeface="+mn-cs"/>
                  <a:sym typeface="Arvo"/>
                </a:defRPr>
              </a:lvl1pPr>
            </a:lstStyle>
            <a:p>
              <a:pPr lvl="0">
                <a:defRPr sz="1800">
                  <a:solidFill>
                    <a:srgbClr val="000000"/>
                  </a:solidFill>
                </a:defRPr>
              </a:pPr>
              <a:r>
                <a:rPr sz="2800">
                  <a:solidFill>
                    <a:srgbClr val="53585F"/>
                  </a:solidFill>
                </a:rPr>
                <a:t>If we cannot</a:t>
              </a:r>
            </a:p>
          </p:txBody>
        </p:sp>
        <p:sp>
          <p:nvSpPr>
            <p:cNvPr id="226" name="Shape 226"/>
            <p:cNvSpPr/>
            <p:nvPr/>
          </p:nvSpPr>
          <p:spPr>
            <a:xfrm>
              <a:off x="3255458" y="657367"/>
              <a:ext cx="1120156" cy="231455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lvl="0">
                <a:defRPr sz="1800"/>
              </a:pPr>
              <a:r>
                <a:rPr sz="2800">
                  <a:solidFill>
                    <a:srgbClr val="53585F"/>
                  </a:solidFill>
                  <a:latin typeface="+mn-lt"/>
                  <a:ea typeface="+mn-ea"/>
                  <a:cs typeface="+mn-cs"/>
                  <a:sym typeface="Arvo"/>
                </a:rPr>
                <a:t>see</a:t>
              </a:r>
              <a:br>
                <a:rPr sz="2800">
                  <a:solidFill>
                    <a:srgbClr val="53585F"/>
                  </a:solidFill>
                  <a:latin typeface="+mn-lt"/>
                  <a:ea typeface="+mn-ea"/>
                  <a:cs typeface="+mn-cs"/>
                  <a:sym typeface="Arvo"/>
                </a:rPr>
              </a:br>
              <a:r>
                <a:rPr sz="2800">
                  <a:solidFill>
                    <a:srgbClr val="53585F"/>
                  </a:solidFill>
                  <a:latin typeface="+mn-lt"/>
                  <a:ea typeface="+mn-ea"/>
                  <a:cs typeface="+mn-cs"/>
                  <a:sym typeface="Arvo"/>
                </a:rPr>
                <a:t>hear</a:t>
              </a:r>
              <a:br>
                <a:rPr sz="2800">
                  <a:solidFill>
                    <a:srgbClr val="53585F"/>
                  </a:solidFill>
                  <a:latin typeface="+mn-lt"/>
                  <a:ea typeface="+mn-ea"/>
                  <a:cs typeface="+mn-cs"/>
                  <a:sym typeface="Arvo"/>
                </a:rPr>
              </a:br>
              <a:r>
                <a:rPr sz="2800">
                  <a:solidFill>
                    <a:srgbClr val="53585F"/>
                  </a:solidFill>
                  <a:latin typeface="+mn-lt"/>
                  <a:ea typeface="+mn-ea"/>
                  <a:cs typeface="+mn-cs"/>
                  <a:sym typeface="Arvo"/>
                </a:rPr>
                <a:t>touch</a:t>
              </a:r>
              <a:br>
                <a:rPr sz="2800">
                  <a:solidFill>
                    <a:srgbClr val="53585F"/>
                  </a:solidFill>
                  <a:latin typeface="+mn-lt"/>
                  <a:ea typeface="+mn-ea"/>
                  <a:cs typeface="+mn-cs"/>
                  <a:sym typeface="Arvo"/>
                </a:rPr>
              </a:br>
              <a:r>
                <a:rPr sz="2800">
                  <a:solidFill>
                    <a:srgbClr val="53585F"/>
                  </a:solidFill>
                  <a:latin typeface="+mn-lt"/>
                  <a:ea typeface="+mn-ea"/>
                  <a:cs typeface="+mn-cs"/>
                  <a:sym typeface="Arvo"/>
                </a:rPr>
                <a:t>smell</a:t>
              </a:r>
              <a:br>
                <a:rPr sz="2800">
                  <a:solidFill>
                    <a:srgbClr val="53585F"/>
                  </a:solidFill>
                  <a:latin typeface="+mn-lt"/>
                  <a:ea typeface="+mn-ea"/>
                  <a:cs typeface="+mn-cs"/>
                  <a:sym typeface="Arvo"/>
                </a:rPr>
              </a:br>
              <a:r>
                <a:rPr sz="2800">
                  <a:solidFill>
                    <a:srgbClr val="53585F"/>
                  </a:solidFill>
                  <a:latin typeface="+mn-lt"/>
                  <a:ea typeface="+mn-ea"/>
                  <a:cs typeface="+mn-cs"/>
                  <a:sym typeface="Arvo"/>
                </a:rPr>
                <a:t>taste</a:t>
              </a:r>
            </a:p>
          </p:txBody>
        </p:sp>
        <p:sp>
          <p:nvSpPr>
            <p:cNvPr id="227" name="Shape 227"/>
            <p:cNvSpPr/>
            <p:nvPr/>
          </p:nvSpPr>
          <p:spPr>
            <a:xfrm>
              <a:off x="5194589" y="1546367"/>
              <a:ext cx="1347442" cy="53655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r">
                <a:defRPr sz="2800">
                  <a:solidFill>
                    <a:srgbClr val="53585F"/>
                  </a:solidFill>
                  <a:latin typeface="+mn-lt"/>
                  <a:ea typeface="+mn-ea"/>
                  <a:cs typeface="+mn-cs"/>
                  <a:sym typeface="Arvo"/>
                </a:defRPr>
              </a:lvl1pPr>
            </a:lstStyle>
            <a:p>
              <a:pPr lvl="0">
                <a:defRPr sz="1800">
                  <a:solidFill>
                    <a:srgbClr val="000000"/>
                  </a:solidFill>
                </a:defRPr>
              </a:pPr>
              <a:r>
                <a:rPr sz="2800">
                  <a:solidFill>
                    <a:srgbClr val="53585F"/>
                  </a:solidFill>
                </a:rPr>
                <a:t>time …</a:t>
              </a:r>
            </a:p>
          </p:txBody>
        </p:sp>
        <p:sp>
          <p:nvSpPr>
            <p:cNvPr id="228" name="Shape 228"/>
            <p:cNvSpPr/>
            <p:nvPr/>
          </p:nvSpPr>
          <p:spPr>
            <a:xfrm>
              <a:off x="6712270" y="1546367"/>
              <a:ext cx="4958482" cy="53655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r">
                <a:defRPr sz="2800">
                  <a:solidFill>
                    <a:srgbClr val="53585F"/>
                  </a:solidFill>
                  <a:latin typeface="+mn-lt"/>
                  <a:ea typeface="+mn-ea"/>
                  <a:cs typeface="+mn-cs"/>
                  <a:sym typeface="Arvo"/>
                </a:defRPr>
              </a:lvl1pPr>
            </a:lstStyle>
            <a:p>
              <a:pPr lvl="0">
                <a:defRPr sz="1800">
                  <a:solidFill>
                    <a:srgbClr val="000000"/>
                  </a:solidFill>
                </a:defRPr>
              </a:pPr>
              <a:r>
                <a:rPr sz="2800">
                  <a:solidFill>
                    <a:srgbClr val="53585F"/>
                  </a:solidFill>
                </a:rPr>
                <a:t>how do we communicate it? </a:t>
              </a:r>
            </a:p>
          </p:txBody>
        </p:sp>
        <p:sp>
          <p:nvSpPr>
            <p:cNvPr id="229" name="Shape 229"/>
            <p:cNvSpPr/>
            <p:nvPr/>
          </p:nvSpPr>
          <p:spPr>
            <a:xfrm>
              <a:off x="2494409" y="-1"/>
              <a:ext cx="674802" cy="31496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defRPr sz="20000"/>
              </a:lvl1pPr>
            </a:lstStyle>
            <a:p>
              <a:pPr lvl="0">
                <a:defRPr sz="1800"/>
              </a:pPr>
              <a:r>
                <a:rPr sz="20000"/>
                <a:t>{</a:t>
              </a:r>
            </a:p>
          </p:txBody>
        </p:sp>
        <p:sp>
          <p:nvSpPr>
            <p:cNvPr id="230" name="Shape 230"/>
            <p:cNvSpPr/>
            <p:nvPr/>
          </p:nvSpPr>
          <p:spPr>
            <a:xfrm>
              <a:off x="4162664" y="-1"/>
              <a:ext cx="914645" cy="31496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defRPr sz="20000"/>
              </a:lvl1pPr>
            </a:lstStyle>
            <a:p>
              <a:pPr lvl="0">
                <a:defRPr sz="1800"/>
              </a:pPr>
              <a:r>
                <a:rPr sz="20000"/>
                <a:t>}</a:t>
              </a:r>
            </a:p>
          </p:txBody>
        </p:sp>
      </p:grpSp>
      <p:sp>
        <p:nvSpPr>
          <p:cNvPr id="232" name="Shape 232"/>
          <p:cNvSpPr/>
          <p:nvPr/>
        </p:nvSpPr>
        <p:spPr>
          <a:xfrm>
            <a:off x="812402" y="4621224"/>
            <a:ext cx="12125733" cy="98105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0" algn="l">
              <a:defRPr sz="1800"/>
            </a:pPr>
            <a:r>
              <a:rPr sz="2800">
                <a:solidFill>
                  <a:srgbClr val="53585F"/>
                </a:solidFill>
                <a:latin typeface="+mn-lt"/>
                <a:ea typeface="+mn-ea"/>
                <a:cs typeface="+mn-cs"/>
                <a:sym typeface="Arvo"/>
              </a:rPr>
              <a:t>What external representations do university students use to communicate their </a:t>
            </a:r>
            <a:r>
              <a:rPr b="1" sz="2800">
                <a:solidFill>
                  <a:srgbClr val="53585F"/>
                </a:solidFill>
                <a:latin typeface="+mn-lt"/>
                <a:ea typeface="+mn-ea"/>
                <a:cs typeface="+mn-cs"/>
                <a:sym typeface="Arvo"/>
              </a:rPr>
              <a:t>use</a:t>
            </a:r>
            <a:r>
              <a:rPr sz="2800">
                <a:solidFill>
                  <a:srgbClr val="53585F"/>
                </a:solidFill>
                <a:latin typeface="+mn-lt"/>
                <a:ea typeface="+mn-ea"/>
                <a:cs typeface="+mn-cs"/>
                <a:sym typeface="Arvo"/>
              </a:rPr>
              <a:t> of time? </a:t>
            </a:r>
          </a:p>
        </p:txBody>
      </p:sp>
      <p:sp>
        <p:nvSpPr>
          <p:cNvPr id="233" name="Shape 233"/>
          <p:cNvSpPr/>
          <p:nvPr/>
        </p:nvSpPr>
        <p:spPr>
          <a:xfrm>
            <a:off x="626143" y="9008533"/>
            <a:ext cx="10736124" cy="3810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lgn="l">
              <a:defRPr sz="1800">
                <a:solidFill>
                  <a:srgbClr val="53585F"/>
                </a:solidFill>
              </a:defRPr>
            </a:lvl1pPr>
          </a:lstStyle>
          <a:p>
            <a:pPr lvl="0">
              <a:defRPr>
                <a:solidFill>
                  <a:srgbClr val="000000"/>
                </a:solidFill>
              </a:defRPr>
            </a:pPr>
            <a:r>
              <a:rPr>
                <a:solidFill>
                  <a:srgbClr val="53585F"/>
                </a:solidFill>
              </a:rPr>
              <a:t>(Tversky, 1991,2011)</a:t>
            </a:r>
          </a:p>
        </p:txBody>
      </p:sp>
    </p:spTree>
  </p:cSld>
  <p:clrMapOvr>
    <a:masterClrMapping/>
  </p:clrMapOvr>
  <p:transition spd="slow" advClick="1">
    <p:dissolve/>
  </p:transition>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nodeType="afterEffect" presetClass="entr" presetSubtype="32" presetID="23" grpId="1" fill="hold">
                                  <p:stCondLst>
                                    <p:cond delay="0"/>
                                  </p:stCondLst>
                                  <p:iterate type="el" backwards="0">
                                    <p:tmAbs val="0"/>
                                  </p:iterate>
                                  <p:childTnLst>
                                    <p:set>
                                      <p:cBhvr>
                                        <p:cTn id="6" fill="hold"/>
                                        <p:tgtEl>
                                          <p:spTgt spid="231"/>
                                        </p:tgtEl>
                                        <p:attrNameLst>
                                          <p:attrName>style.visibility</p:attrName>
                                        </p:attrNameLst>
                                      </p:cBhvr>
                                      <p:to>
                                        <p:strVal val="visible"/>
                                      </p:to>
                                    </p:set>
                                    <p:anim calcmode="lin" valueType="num">
                                      <p:cBhvr>
                                        <p:cTn id="7" dur="500" fill="hold"/>
                                        <p:tgtEl>
                                          <p:spTgt spid="231"/>
                                        </p:tgtEl>
                                        <p:attrNameLst>
                                          <p:attrName>ppt_w</p:attrName>
                                        </p:attrNameLst>
                                      </p:cBhvr>
                                      <p:tavLst>
                                        <p:tav tm="0">
                                          <p:val>
                                            <p:fltVal val="0"/>
                                          </p:val>
                                        </p:tav>
                                        <p:tav tm="100000">
                                          <p:val>
                                            <p:strVal val="#ppt_w"/>
                                          </p:val>
                                        </p:tav>
                                      </p:tavLst>
                                    </p:anim>
                                    <p:anim calcmode="lin" valueType="num">
                                      <p:cBhvr>
                                        <p:cTn id="8" dur="500" fill="hold"/>
                                        <p:tgtEl>
                                          <p:spTgt spid="231"/>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nodeType="clickEffect" presetClass="exit" presetSubtype="16" presetID="23" grpId="2" fill="hold">
                                  <p:stCondLst>
                                    <p:cond delay="0"/>
                                  </p:stCondLst>
                                  <p:iterate type="el" backwards="0">
                                    <p:tmAbs val="0"/>
                                  </p:iterate>
                                  <p:childTnLst>
                                    <p:anim calcmode="lin" valueType="num">
                                      <p:cBhvr>
                                        <p:cTn id="12" dur="1000" fill="hold"/>
                                        <p:tgtEl>
                                          <p:spTgt spid="231"/>
                                        </p:tgtEl>
                                        <p:attrNameLst>
                                          <p:attrName>ppt_w</p:attrName>
                                        </p:attrNameLst>
                                      </p:cBhvr>
                                      <p:tavLst>
                                        <p:tav tm="0">
                                          <p:val>
                                            <p:strVal val="ppt_w"/>
                                          </p:val>
                                        </p:tav>
                                        <p:tav tm="100000">
                                          <p:val>
                                            <p:fltVal val="0"/>
                                          </p:val>
                                        </p:tav>
                                      </p:tavLst>
                                    </p:anim>
                                    <p:anim calcmode="lin" valueType="num">
                                      <p:cBhvr>
                                        <p:cTn id="13" dur="1000" fill="hold"/>
                                        <p:tgtEl>
                                          <p:spTgt spid="231"/>
                                        </p:tgtEl>
                                        <p:attrNameLst>
                                          <p:attrName>ppt_h</p:attrName>
                                        </p:attrNameLst>
                                      </p:cBhvr>
                                      <p:tavLst>
                                        <p:tav tm="0">
                                          <p:val>
                                            <p:strVal val="ppt_h"/>
                                          </p:val>
                                        </p:tav>
                                        <p:tav tm="100000">
                                          <p:val>
                                            <p:fltVal val="0"/>
                                          </p:val>
                                        </p:tav>
                                      </p:tavLst>
                                    </p:anim>
                                    <p:set>
                                      <p:cBhvr>
                                        <p:cTn id="14" fill="hold">
                                          <p:stCondLst>
                                            <p:cond delay="999"/>
                                          </p:stCondLst>
                                        </p:cTn>
                                        <p:tgtEl>
                                          <p:spTgt spid="231"/>
                                        </p:tgtEl>
                                        <p:attrNameLst>
                                          <p:attrName>style.visibility</p:attrName>
                                        </p:attrNameLst>
                                      </p:cBhvr>
                                      <p:to>
                                        <p:strVal val="hidden"/>
                                      </p:to>
                                    </p:set>
                                  </p:childTnLst>
                                </p:cTn>
                              </p:par>
                            </p:childTnLst>
                          </p:cTn>
                        </p:par>
                        <p:par>
                          <p:cTn id="15" fill="hold">
                            <p:stCondLst>
                              <p:cond delay="1000"/>
                            </p:stCondLst>
                            <p:childTnLst>
                              <p:par>
                                <p:cTn id="16" nodeType="afterEffect" presetClass="entr" presetSubtype="0" presetID="9" grpId="3" fill="hold">
                                  <p:stCondLst>
                                    <p:cond delay="0"/>
                                  </p:stCondLst>
                                  <p:iterate type="el" backwards="0">
                                    <p:tmAbs val="0"/>
                                  </p:iterate>
                                  <p:childTnLst>
                                    <p:set>
                                      <p:cBhvr>
                                        <p:cTn id="17" fill="hold"/>
                                        <p:tgtEl>
                                          <p:spTgt spid="232"/>
                                        </p:tgtEl>
                                        <p:attrNameLst>
                                          <p:attrName>style.visibility</p:attrName>
                                        </p:attrNameLst>
                                      </p:cBhvr>
                                      <p:to>
                                        <p:strVal val="visible"/>
                                      </p:to>
                                    </p:set>
                                    <p:animEffect filter="dissolve" transition="in">
                                      <p:cBhvr>
                                        <p:cTn id="18" dur="500"/>
                                        <p:tgtEl>
                                          <p:spTgt spid="23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31" grpId="2"/>
      <p:bldP build="whole" bldLvl="1" animBg="1" rev="0" advAuto="0" spid="232" grpId="3"/>
      <p:bldP build="whole" bldLvl="1" animBg="1" rev="0" advAuto="0" spid="231" grpId="1"/>
    </p:bldLst>
  </p:timing>
</p:sld>
</file>

<file path=ppt/slides/slide2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37" name="Shape 237"/>
          <p:cNvSpPr/>
          <p:nvPr/>
        </p:nvSpPr>
        <p:spPr>
          <a:xfrm>
            <a:off x="2209800" y="8856133"/>
            <a:ext cx="10464800" cy="6858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lgn="r">
              <a:defRPr sz="2800">
                <a:solidFill>
                  <a:srgbClr val="53585F"/>
                </a:solidFill>
                <a:latin typeface="+mn-lt"/>
                <a:ea typeface="+mn-ea"/>
                <a:cs typeface="+mn-cs"/>
                <a:sym typeface="Arvo"/>
              </a:defRPr>
            </a:lvl1pPr>
          </a:lstStyle>
          <a:p>
            <a:pPr lvl="0">
              <a:defRPr sz="1800">
                <a:solidFill>
                  <a:srgbClr val="000000"/>
                </a:solidFill>
              </a:defRPr>
            </a:pPr>
            <a:r>
              <a:rPr sz="2800">
                <a:solidFill>
                  <a:srgbClr val="53585F"/>
                </a:solidFill>
              </a:rPr>
              <a:t>EMPIRICAL STUDY</a:t>
            </a:r>
          </a:p>
        </p:txBody>
      </p:sp>
      <p:pic>
        <p:nvPicPr>
          <p:cNvPr id="238" name="pasted-image.pdf"/>
          <p:cNvPicPr/>
          <p:nvPr/>
        </p:nvPicPr>
        <p:blipFill>
          <a:blip r:embed="rId3">
            <a:alphaModFix amt="50106"/>
            <a:extLst/>
          </a:blip>
          <a:stretch>
            <a:fillRect/>
          </a:stretch>
        </p:blipFill>
        <p:spPr>
          <a:xfrm>
            <a:off x="11580283" y="-4234"/>
            <a:ext cx="1384301" cy="1371601"/>
          </a:xfrm>
          <a:prstGeom prst="rect">
            <a:avLst/>
          </a:prstGeom>
          <a:ln w="12700">
            <a:miter lim="400000"/>
          </a:ln>
        </p:spPr>
      </p:pic>
      <p:sp>
        <p:nvSpPr>
          <p:cNvPr id="239" name="Shape 239"/>
          <p:cNvSpPr/>
          <p:nvPr>
            <p:ph type="title"/>
          </p:nvPr>
        </p:nvSpPr>
        <p:spPr>
          <a:xfrm>
            <a:off x="639233" y="281384"/>
            <a:ext cx="10464801" cy="1611776"/>
          </a:xfrm>
          <a:prstGeom prst="rect">
            <a:avLst/>
          </a:prstGeom>
        </p:spPr>
        <p:txBody>
          <a:bodyPr/>
          <a:lstStyle/>
          <a:p>
            <a:pPr lvl="0">
              <a:defRPr sz="1800"/>
            </a:pPr>
            <a:r>
              <a:rPr sz="8000"/>
              <a:t>Method</a:t>
            </a:r>
          </a:p>
        </p:txBody>
      </p:sp>
      <p:sp>
        <p:nvSpPr>
          <p:cNvPr id="240" name="Shape 240"/>
          <p:cNvSpPr/>
          <p:nvPr/>
        </p:nvSpPr>
        <p:spPr>
          <a:xfrm>
            <a:off x="535185" y="3021024"/>
            <a:ext cx="8153153" cy="53655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b="1" sz="2800">
                <a:solidFill>
                  <a:srgbClr val="53585F"/>
                </a:solidFill>
                <a:latin typeface="+mn-lt"/>
                <a:ea typeface="+mn-ea"/>
                <a:cs typeface="+mn-cs"/>
                <a:sym typeface="Arvo"/>
              </a:defRPr>
            </a:lvl1pPr>
          </a:lstStyle>
          <a:p>
            <a:pPr lvl="0">
              <a:defRPr b="0" sz="1800">
                <a:solidFill>
                  <a:srgbClr val="000000"/>
                </a:solidFill>
              </a:defRPr>
            </a:pPr>
            <a:r>
              <a:rPr b="1" sz="2800">
                <a:solidFill>
                  <a:srgbClr val="53585F"/>
                </a:solidFill>
              </a:rPr>
              <a:t>Qualitative content analysis of visual media</a:t>
            </a:r>
          </a:p>
        </p:txBody>
      </p:sp>
      <p:sp>
        <p:nvSpPr>
          <p:cNvPr id="241" name="Shape 241"/>
          <p:cNvSpPr/>
          <p:nvPr/>
        </p:nvSpPr>
        <p:spPr>
          <a:xfrm>
            <a:off x="547311" y="4176724"/>
            <a:ext cx="12297738" cy="187005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0" marL="493888" indent="-493888" algn="l">
              <a:buSzPct val="100000"/>
              <a:buAutoNum type="arabicPeriod" startAt="1"/>
              <a:defRPr sz="1800"/>
            </a:pPr>
            <a:r>
              <a:rPr sz="2800">
                <a:solidFill>
                  <a:srgbClr val="53585F"/>
                </a:solidFill>
                <a:latin typeface="+mn-lt"/>
                <a:ea typeface="+mn-ea"/>
                <a:cs typeface="+mn-cs"/>
                <a:sym typeface="Arvo"/>
              </a:rPr>
              <a:t>How do students use space to represent time use? </a:t>
            </a:r>
            <a:endParaRPr sz="2800">
              <a:solidFill>
                <a:srgbClr val="53585F"/>
              </a:solidFill>
              <a:latin typeface="+mn-lt"/>
              <a:ea typeface="+mn-ea"/>
              <a:cs typeface="+mn-cs"/>
              <a:sym typeface="Arvo"/>
            </a:endParaRPr>
          </a:p>
          <a:p>
            <a:pPr lvl="0" marL="493888" indent="-493888" algn="l">
              <a:buSzPct val="100000"/>
              <a:buAutoNum type="arabicPeriod" startAt="1"/>
              <a:defRPr sz="1800"/>
            </a:pPr>
            <a:r>
              <a:rPr sz="2800">
                <a:solidFill>
                  <a:srgbClr val="53585F"/>
                </a:solidFill>
                <a:latin typeface="+mn-lt"/>
                <a:ea typeface="+mn-ea"/>
                <a:cs typeface="+mn-cs"/>
                <a:sym typeface="Arvo"/>
              </a:rPr>
              <a:t>How do students use form to represent time use? </a:t>
            </a:r>
            <a:endParaRPr sz="2800">
              <a:solidFill>
                <a:srgbClr val="53585F"/>
              </a:solidFill>
              <a:latin typeface="+mn-lt"/>
              <a:ea typeface="+mn-ea"/>
              <a:cs typeface="+mn-cs"/>
              <a:sym typeface="Arvo"/>
            </a:endParaRPr>
          </a:p>
          <a:p>
            <a:pPr lvl="0" marL="493888" indent="-493888" algn="l">
              <a:buSzPct val="100000"/>
              <a:buAutoNum type="arabicPeriod" startAt="1"/>
              <a:defRPr sz="1800"/>
            </a:pPr>
            <a:r>
              <a:rPr sz="2800">
                <a:solidFill>
                  <a:srgbClr val="53585F"/>
                </a:solidFill>
                <a:latin typeface="+mn-lt"/>
                <a:ea typeface="+mn-ea"/>
                <a:cs typeface="+mn-cs"/>
                <a:sym typeface="Arvo"/>
              </a:rPr>
              <a:t>Is there any consistency in which mechanisms are used to represent each component of time use? </a:t>
            </a:r>
          </a:p>
        </p:txBody>
      </p:sp>
      <p:sp>
        <p:nvSpPr>
          <p:cNvPr id="242" name="Shape 242"/>
          <p:cNvSpPr/>
          <p:nvPr/>
        </p:nvSpPr>
        <p:spPr>
          <a:xfrm>
            <a:off x="626143" y="9008533"/>
            <a:ext cx="10736124" cy="3810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lgn="l">
              <a:defRPr sz="1800">
                <a:solidFill>
                  <a:srgbClr val="53585F"/>
                </a:solidFill>
              </a:defRPr>
            </a:lvl1pPr>
          </a:lstStyle>
          <a:p>
            <a:pPr lvl="0">
              <a:defRPr>
                <a:solidFill>
                  <a:srgbClr val="000000"/>
                </a:solidFill>
              </a:defRPr>
            </a:pPr>
            <a:r>
              <a:rPr>
                <a:solidFill>
                  <a:srgbClr val="53585F"/>
                </a:solidFill>
              </a:rPr>
              <a:t>(Marsh &amp; White, 2006)</a:t>
            </a:r>
          </a:p>
        </p:txBody>
      </p:sp>
    </p:spTree>
  </p:cSld>
  <p:clrMapOvr>
    <a:masterClrMapping/>
  </p:clrMapOvr>
  <p:transition spd="fast" advClick="1">
    <p:push dir="l"/>
  </p:transition>
</p:sld>
</file>

<file path=ppt/slides/slide2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grpSp>
        <p:nvGrpSpPr>
          <p:cNvPr id="274" name="Group 274"/>
          <p:cNvGrpSpPr/>
          <p:nvPr/>
        </p:nvGrpSpPr>
        <p:grpSpPr>
          <a:xfrm>
            <a:off x="1597147" y="2603500"/>
            <a:ext cx="9269930" cy="4605984"/>
            <a:chOff x="0" y="0"/>
            <a:chExt cx="9269928" cy="4605983"/>
          </a:xfrm>
        </p:grpSpPr>
        <p:grpSp>
          <p:nvGrpSpPr>
            <p:cNvPr id="267" name="Group 267"/>
            <p:cNvGrpSpPr/>
            <p:nvPr/>
          </p:nvGrpSpPr>
          <p:grpSpPr>
            <a:xfrm>
              <a:off x="0" y="0"/>
              <a:ext cx="9269929" cy="2959112"/>
              <a:chOff x="0" y="0"/>
              <a:chExt cx="9269928" cy="2959111"/>
            </a:xfrm>
          </p:grpSpPr>
          <p:grpSp>
            <p:nvGrpSpPr>
              <p:cNvPr id="256" name="Group 256"/>
              <p:cNvGrpSpPr/>
              <p:nvPr/>
            </p:nvGrpSpPr>
            <p:grpSpPr>
              <a:xfrm>
                <a:off x="8466" y="0"/>
                <a:ext cx="9261463" cy="1371612"/>
                <a:chOff x="0" y="0"/>
                <a:chExt cx="9261462" cy="1371611"/>
              </a:xfrm>
            </p:grpSpPr>
            <p:pic>
              <p:nvPicPr>
                <p:cNvPr id="246" name="pasted-image.png"/>
                <p:cNvPicPr/>
                <p:nvPr/>
              </p:nvPicPr>
              <p:blipFill>
                <a:blip r:embed="rId3">
                  <a:extLst/>
                </a:blip>
                <a:srcRect l="2723" t="0" r="0" b="5359"/>
                <a:stretch>
                  <a:fillRect/>
                </a:stretch>
              </p:blipFill>
              <p:spPr>
                <a:xfrm>
                  <a:off x="0" y="0"/>
                  <a:ext cx="802856" cy="1371612"/>
                </a:xfrm>
                <a:prstGeom prst="rect">
                  <a:avLst/>
                </a:prstGeom>
                <a:ln w="12700" cap="flat">
                  <a:noFill/>
                  <a:miter lim="400000"/>
                </a:ln>
                <a:effectLst/>
              </p:spPr>
            </p:pic>
            <p:pic>
              <p:nvPicPr>
                <p:cNvPr id="247" name="pasted-image.png"/>
                <p:cNvPicPr/>
                <p:nvPr/>
              </p:nvPicPr>
              <p:blipFill>
                <a:blip r:embed="rId3">
                  <a:extLst/>
                </a:blip>
                <a:srcRect l="2723" t="0" r="0" b="5359"/>
                <a:stretch>
                  <a:fillRect/>
                </a:stretch>
              </p:blipFill>
              <p:spPr>
                <a:xfrm>
                  <a:off x="939799" y="0"/>
                  <a:ext cx="802857" cy="1371612"/>
                </a:xfrm>
                <a:prstGeom prst="rect">
                  <a:avLst/>
                </a:prstGeom>
                <a:ln w="12700" cap="flat">
                  <a:noFill/>
                  <a:miter lim="400000"/>
                </a:ln>
                <a:effectLst/>
              </p:spPr>
            </p:pic>
            <p:pic>
              <p:nvPicPr>
                <p:cNvPr id="248" name="pasted-image.png"/>
                <p:cNvPicPr/>
                <p:nvPr/>
              </p:nvPicPr>
              <p:blipFill>
                <a:blip r:embed="rId3">
                  <a:extLst/>
                </a:blip>
                <a:srcRect l="2723" t="0" r="0" b="5359"/>
                <a:stretch>
                  <a:fillRect/>
                </a:stretch>
              </p:blipFill>
              <p:spPr>
                <a:xfrm>
                  <a:off x="1879735" y="0"/>
                  <a:ext cx="802856" cy="1371612"/>
                </a:xfrm>
                <a:prstGeom prst="rect">
                  <a:avLst/>
                </a:prstGeom>
                <a:ln w="12700" cap="flat">
                  <a:noFill/>
                  <a:miter lim="400000"/>
                </a:ln>
                <a:effectLst/>
              </p:spPr>
            </p:pic>
            <p:pic>
              <p:nvPicPr>
                <p:cNvPr id="249" name="pasted-image.png"/>
                <p:cNvPicPr/>
                <p:nvPr/>
              </p:nvPicPr>
              <p:blipFill>
                <a:blip r:embed="rId3">
                  <a:extLst/>
                </a:blip>
                <a:srcRect l="2723" t="0" r="0" b="5359"/>
                <a:stretch>
                  <a:fillRect/>
                </a:stretch>
              </p:blipFill>
              <p:spPr>
                <a:xfrm>
                  <a:off x="2819535" y="0"/>
                  <a:ext cx="802856" cy="1371612"/>
                </a:xfrm>
                <a:prstGeom prst="rect">
                  <a:avLst/>
                </a:prstGeom>
                <a:ln w="12700" cap="flat">
                  <a:noFill/>
                  <a:miter lim="400000"/>
                </a:ln>
                <a:effectLst/>
              </p:spPr>
            </p:pic>
            <p:pic>
              <p:nvPicPr>
                <p:cNvPr id="250" name="pasted-image.png"/>
                <p:cNvPicPr/>
                <p:nvPr/>
              </p:nvPicPr>
              <p:blipFill>
                <a:blip r:embed="rId3">
                  <a:extLst/>
                </a:blip>
                <a:srcRect l="2723" t="0" r="0" b="5359"/>
                <a:stretch>
                  <a:fillRect/>
                </a:stretch>
              </p:blipFill>
              <p:spPr>
                <a:xfrm>
                  <a:off x="3759335" y="0"/>
                  <a:ext cx="802856" cy="1371612"/>
                </a:xfrm>
                <a:prstGeom prst="rect">
                  <a:avLst/>
                </a:prstGeom>
                <a:ln w="12700" cap="flat">
                  <a:noFill/>
                  <a:miter lim="400000"/>
                </a:ln>
                <a:effectLst/>
              </p:spPr>
            </p:pic>
            <p:pic>
              <p:nvPicPr>
                <p:cNvPr id="251" name="pasted-image.png"/>
                <p:cNvPicPr/>
                <p:nvPr/>
              </p:nvPicPr>
              <p:blipFill>
                <a:blip r:embed="rId3">
                  <a:extLst/>
                </a:blip>
                <a:srcRect l="2723" t="0" r="0" b="5359"/>
                <a:stretch>
                  <a:fillRect/>
                </a:stretch>
              </p:blipFill>
              <p:spPr>
                <a:xfrm>
                  <a:off x="4699135" y="0"/>
                  <a:ext cx="802856" cy="1371612"/>
                </a:xfrm>
                <a:prstGeom prst="rect">
                  <a:avLst/>
                </a:prstGeom>
                <a:ln w="12700" cap="flat">
                  <a:noFill/>
                  <a:miter lim="400000"/>
                </a:ln>
                <a:effectLst/>
              </p:spPr>
            </p:pic>
            <p:pic>
              <p:nvPicPr>
                <p:cNvPr id="252" name="pasted-image.png"/>
                <p:cNvPicPr/>
                <p:nvPr/>
              </p:nvPicPr>
              <p:blipFill>
                <a:blip r:embed="rId3">
                  <a:extLst/>
                </a:blip>
                <a:srcRect l="2723" t="0" r="0" b="5359"/>
                <a:stretch>
                  <a:fillRect/>
                </a:stretch>
              </p:blipFill>
              <p:spPr>
                <a:xfrm>
                  <a:off x="5639071" y="0"/>
                  <a:ext cx="802856" cy="1371612"/>
                </a:xfrm>
                <a:prstGeom prst="rect">
                  <a:avLst/>
                </a:prstGeom>
                <a:ln w="12700" cap="flat">
                  <a:noFill/>
                  <a:miter lim="400000"/>
                </a:ln>
                <a:effectLst/>
              </p:spPr>
            </p:pic>
            <p:pic>
              <p:nvPicPr>
                <p:cNvPr id="253" name="pasted-image.png"/>
                <p:cNvPicPr/>
                <p:nvPr/>
              </p:nvPicPr>
              <p:blipFill>
                <a:blip r:embed="rId3">
                  <a:extLst/>
                </a:blip>
                <a:srcRect l="2723" t="0" r="0" b="5359"/>
                <a:stretch>
                  <a:fillRect/>
                </a:stretch>
              </p:blipFill>
              <p:spPr>
                <a:xfrm>
                  <a:off x="6578871" y="0"/>
                  <a:ext cx="802856" cy="1371612"/>
                </a:xfrm>
                <a:prstGeom prst="rect">
                  <a:avLst/>
                </a:prstGeom>
                <a:ln w="12700" cap="flat">
                  <a:noFill/>
                  <a:miter lim="400000"/>
                </a:ln>
                <a:effectLst/>
              </p:spPr>
            </p:pic>
            <p:pic>
              <p:nvPicPr>
                <p:cNvPr id="254" name="pasted-image.png"/>
                <p:cNvPicPr/>
                <p:nvPr/>
              </p:nvPicPr>
              <p:blipFill>
                <a:blip r:embed="rId3">
                  <a:extLst/>
                </a:blip>
                <a:srcRect l="2723" t="0" r="0" b="5359"/>
                <a:stretch>
                  <a:fillRect/>
                </a:stretch>
              </p:blipFill>
              <p:spPr>
                <a:xfrm>
                  <a:off x="7518807" y="0"/>
                  <a:ext cx="802856" cy="1371612"/>
                </a:xfrm>
                <a:prstGeom prst="rect">
                  <a:avLst/>
                </a:prstGeom>
                <a:ln w="12700" cap="flat">
                  <a:noFill/>
                  <a:miter lim="400000"/>
                </a:ln>
                <a:effectLst/>
              </p:spPr>
            </p:pic>
            <p:pic>
              <p:nvPicPr>
                <p:cNvPr id="255" name="pasted-image.png"/>
                <p:cNvPicPr/>
                <p:nvPr/>
              </p:nvPicPr>
              <p:blipFill>
                <a:blip r:embed="rId3">
                  <a:extLst/>
                </a:blip>
                <a:srcRect l="2723" t="0" r="0" b="5359"/>
                <a:stretch>
                  <a:fillRect/>
                </a:stretch>
              </p:blipFill>
              <p:spPr>
                <a:xfrm>
                  <a:off x="8458607" y="0"/>
                  <a:ext cx="802856" cy="1371612"/>
                </a:xfrm>
                <a:prstGeom prst="rect">
                  <a:avLst/>
                </a:prstGeom>
                <a:ln w="12700" cap="flat">
                  <a:noFill/>
                  <a:miter lim="400000"/>
                </a:ln>
                <a:effectLst/>
              </p:spPr>
            </p:pic>
          </p:grpSp>
          <p:pic>
            <p:nvPicPr>
              <p:cNvPr id="257" name="pasted-image.png"/>
              <p:cNvPicPr/>
              <p:nvPr/>
            </p:nvPicPr>
            <p:blipFill>
              <a:blip r:embed="rId3">
                <a:extLst/>
              </a:blip>
              <a:srcRect l="2723" t="0" r="0" b="5359"/>
              <a:stretch>
                <a:fillRect/>
              </a:stretch>
            </p:blipFill>
            <p:spPr>
              <a:xfrm>
                <a:off x="0" y="1587500"/>
                <a:ext cx="802856" cy="1371612"/>
              </a:xfrm>
              <a:prstGeom prst="rect">
                <a:avLst/>
              </a:prstGeom>
              <a:ln w="12700" cap="flat">
                <a:noFill/>
                <a:miter lim="400000"/>
              </a:ln>
              <a:effectLst/>
            </p:spPr>
          </p:pic>
          <p:pic>
            <p:nvPicPr>
              <p:cNvPr id="258" name="pasted-image.png"/>
              <p:cNvPicPr/>
              <p:nvPr/>
            </p:nvPicPr>
            <p:blipFill>
              <a:blip r:embed="rId3">
                <a:extLst/>
              </a:blip>
              <a:srcRect l="2723" t="0" r="0" b="5359"/>
              <a:stretch>
                <a:fillRect/>
              </a:stretch>
            </p:blipFill>
            <p:spPr>
              <a:xfrm>
                <a:off x="939799" y="1587500"/>
                <a:ext cx="802857" cy="1371612"/>
              </a:xfrm>
              <a:prstGeom prst="rect">
                <a:avLst/>
              </a:prstGeom>
              <a:ln w="12700" cap="flat">
                <a:noFill/>
                <a:miter lim="400000"/>
              </a:ln>
              <a:effectLst/>
            </p:spPr>
          </p:pic>
          <p:pic>
            <p:nvPicPr>
              <p:cNvPr id="259" name="pasted-image.png"/>
              <p:cNvPicPr/>
              <p:nvPr/>
            </p:nvPicPr>
            <p:blipFill>
              <a:blip r:embed="rId3">
                <a:extLst/>
              </a:blip>
              <a:srcRect l="2723" t="0" r="0" b="5359"/>
              <a:stretch>
                <a:fillRect/>
              </a:stretch>
            </p:blipFill>
            <p:spPr>
              <a:xfrm>
                <a:off x="1879735" y="1587500"/>
                <a:ext cx="802857" cy="1371612"/>
              </a:xfrm>
              <a:prstGeom prst="rect">
                <a:avLst/>
              </a:prstGeom>
              <a:ln w="12700" cap="flat">
                <a:noFill/>
                <a:miter lim="400000"/>
              </a:ln>
              <a:effectLst/>
            </p:spPr>
          </p:pic>
          <p:pic>
            <p:nvPicPr>
              <p:cNvPr id="260" name="pasted-image.png"/>
              <p:cNvPicPr/>
              <p:nvPr/>
            </p:nvPicPr>
            <p:blipFill>
              <a:blip r:embed="rId3">
                <a:extLst/>
              </a:blip>
              <a:srcRect l="2723" t="0" r="0" b="5359"/>
              <a:stretch>
                <a:fillRect/>
              </a:stretch>
            </p:blipFill>
            <p:spPr>
              <a:xfrm>
                <a:off x="2819535" y="1587500"/>
                <a:ext cx="802857" cy="1371612"/>
              </a:xfrm>
              <a:prstGeom prst="rect">
                <a:avLst/>
              </a:prstGeom>
              <a:ln w="12700" cap="flat">
                <a:noFill/>
                <a:miter lim="400000"/>
              </a:ln>
              <a:effectLst/>
            </p:spPr>
          </p:pic>
          <p:pic>
            <p:nvPicPr>
              <p:cNvPr id="261" name="pasted-image.png"/>
              <p:cNvPicPr/>
              <p:nvPr/>
            </p:nvPicPr>
            <p:blipFill>
              <a:blip r:embed="rId3">
                <a:extLst/>
              </a:blip>
              <a:srcRect l="2723" t="0" r="0" b="5359"/>
              <a:stretch>
                <a:fillRect/>
              </a:stretch>
            </p:blipFill>
            <p:spPr>
              <a:xfrm>
                <a:off x="3759335" y="1587500"/>
                <a:ext cx="802856" cy="1371612"/>
              </a:xfrm>
              <a:prstGeom prst="rect">
                <a:avLst/>
              </a:prstGeom>
              <a:ln w="12700" cap="flat">
                <a:noFill/>
                <a:miter lim="400000"/>
              </a:ln>
              <a:effectLst/>
            </p:spPr>
          </p:pic>
          <p:pic>
            <p:nvPicPr>
              <p:cNvPr id="262" name="pasted-image.png"/>
              <p:cNvPicPr/>
              <p:nvPr/>
            </p:nvPicPr>
            <p:blipFill>
              <a:blip r:embed="rId3">
                <a:extLst/>
              </a:blip>
              <a:srcRect l="2723" t="0" r="0" b="5359"/>
              <a:stretch>
                <a:fillRect/>
              </a:stretch>
            </p:blipFill>
            <p:spPr>
              <a:xfrm>
                <a:off x="4699135" y="1587500"/>
                <a:ext cx="802856" cy="1371612"/>
              </a:xfrm>
              <a:prstGeom prst="rect">
                <a:avLst/>
              </a:prstGeom>
              <a:ln w="12700" cap="flat">
                <a:noFill/>
                <a:miter lim="400000"/>
              </a:ln>
              <a:effectLst/>
            </p:spPr>
          </p:pic>
          <p:pic>
            <p:nvPicPr>
              <p:cNvPr id="263" name="pasted-image.png"/>
              <p:cNvPicPr/>
              <p:nvPr/>
            </p:nvPicPr>
            <p:blipFill>
              <a:blip r:embed="rId3">
                <a:extLst/>
              </a:blip>
              <a:srcRect l="2723" t="0" r="0" b="5359"/>
              <a:stretch>
                <a:fillRect/>
              </a:stretch>
            </p:blipFill>
            <p:spPr>
              <a:xfrm>
                <a:off x="5639071" y="1587500"/>
                <a:ext cx="802856" cy="1371612"/>
              </a:xfrm>
              <a:prstGeom prst="rect">
                <a:avLst/>
              </a:prstGeom>
              <a:ln w="12700" cap="flat">
                <a:noFill/>
                <a:miter lim="400000"/>
              </a:ln>
              <a:effectLst/>
            </p:spPr>
          </p:pic>
          <p:pic>
            <p:nvPicPr>
              <p:cNvPr id="264" name="pasted-image.png"/>
              <p:cNvPicPr/>
              <p:nvPr/>
            </p:nvPicPr>
            <p:blipFill>
              <a:blip r:embed="rId3">
                <a:extLst/>
              </a:blip>
              <a:srcRect l="2723" t="0" r="0" b="5359"/>
              <a:stretch>
                <a:fillRect/>
              </a:stretch>
            </p:blipFill>
            <p:spPr>
              <a:xfrm>
                <a:off x="6578871" y="1587500"/>
                <a:ext cx="802856" cy="1371612"/>
              </a:xfrm>
              <a:prstGeom prst="rect">
                <a:avLst/>
              </a:prstGeom>
              <a:ln w="12700" cap="flat">
                <a:noFill/>
                <a:miter lim="400000"/>
              </a:ln>
              <a:effectLst/>
            </p:spPr>
          </p:pic>
          <p:pic>
            <p:nvPicPr>
              <p:cNvPr id="265" name="pasted-image.png"/>
              <p:cNvPicPr/>
              <p:nvPr/>
            </p:nvPicPr>
            <p:blipFill>
              <a:blip r:embed="rId3">
                <a:extLst/>
              </a:blip>
              <a:srcRect l="2723" t="0" r="0" b="5359"/>
              <a:stretch>
                <a:fillRect/>
              </a:stretch>
            </p:blipFill>
            <p:spPr>
              <a:xfrm>
                <a:off x="7518807" y="1587500"/>
                <a:ext cx="802856" cy="1371612"/>
              </a:xfrm>
              <a:prstGeom prst="rect">
                <a:avLst/>
              </a:prstGeom>
              <a:ln w="12700" cap="flat">
                <a:noFill/>
                <a:miter lim="400000"/>
              </a:ln>
              <a:effectLst/>
            </p:spPr>
          </p:pic>
          <p:pic>
            <p:nvPicPr>
              <p:cNvPr id="266" name="pasted-image.png"/>
              <p:cNvPicPr/>
              <p:nvPr/>
            </p:nvPicPr>
            <p:blipFill>
              <a:blip r:embed="rId3">
                <a:extLst/>
              </a:blip>
              <a:srcRect l="2723" t="0" r="0" b="5359"/>
              <a:stretch>
                <a:fillRect/>
              </a:stretch>
            </p:blipFill>
            <p:spPr>
              <a:xfrm>
                <a:off x="8458607" y="1587500"/>
                <a:ext cx="802856" cy="1371612"/>
              </a:xfrm>
              <a:prstGeom prst="rect">
                <a:avLst/>
              </a:prstGeom>
              <a:ln w="12700" cap="flat">
                <a:noFill/>
                <a:miter lim="400000"/>
              </a:ln>
              <a:effectLst/>
            </p:spPr>
          </p:pic>
        </p:grpSp>
        <p:grpSp>
          <p:nvGrpSpPr>
            <p:cNvPr id="273" name="Group 273"/>
            <p:cNvGrpSpPr/>
            <p:nvPr/>
          </p:nvGrpSpPr>
          <p:grpSpPr>
            <a:xfrm>
              <a:off x="16933" y="3234372"/>
              <a:ext cx="4562192" cy="1371612"/>
              <a:chOff x="0" y="0"/>
              <a:chExt cx="4562190" cy="1371611"/>
            </a:xfrm>
          </p:grpSpPr>
          <p:pic>
            <p:nvPicPr>
              <p:cNvPr id="268" name="pasted-image.png"/>
              <p:cNvPicPr/>
              <p:nvPr/>
            </p:nvPicPr>
            <p:blipFill>
              <a:blip r:embed="rId3">
                <a:extLst/>
              </a:blip>
              <a:srcRect l="2723" t="0" r="0" b="5359"/>
              <a:stretch>
                <a:fillRect/>
              </a:stretch>
            </p:blipFill>
            <p:spPr>
              <a:xfrm>
                <a:off x="0" y="0"/>
                <a:ext cx="802856" cy="1371612"/>
              </a:xfrm>
              <a:prstGeom prst="rect">
                <a:avLst/>
              </a:prstGeom>
              <a:ln w="12700" cap="flat">
                <a:noFill/>
                <a:miter lim="400000"/>
              </a:ln>
              <a:effectLst/>
            </p:spPr>
          </p:pic>
          <p:pic>
            <p:nvPicPr>
              <p:cNvPr id="269" name="pasted-image.png"/>
              <p:cNvPicPr/>
              <p:nvPr/>
            </p:nvPicPr>
            <p:blipFill>
              <a:blip r:embed="rId3">
                <a:extLst/>
              </a:blip>
              <a:srcRect l="2723" t="0" r="0" b="5359"/>
              <a:stretch>
                <a:fillRect/>
              </a:stretch>
            </p:blipFill>
            <p:spPr>
              <a:xfrm>
                <a:off x="939799" y="0"/>
                <a:ext cx="802857" cy="1371612"/>
              </a:xfrm>
              <a:prstGeom prst="rect">
                <a:avLst/>
              </a:prstGeom>
              <a:ln w="12700" cap="flat">
                <a:noFill/>
                <a:miter lim="400000"/>
              </a:ln>
              <a:effectLst/>
            </p:spPr>
          </p:pic>
          <p:pic>
            <p:nvPicPr>
              <p:cNvPr id="270" name="pasted-image.png"/>
              <p:cNvPicPr/>
              <p:nvPr/>
            </p:nvPicPr>
            <p:blipFill>
              <a:blip r:embed="rId3">
                <a:extLst/>
              </a:blip>
              <a:srcRect l="2723" t="0" r="0" b="5359"/>
              <a:stretch>
                <a:fillRect/>
              </a:stretch>
            </p:blipFill>
            <p:spPr>
              <a:xfrm>
                <a:off x="1879735" y="0"/>
                <a:ext cx="802857" cy="1371612"/>
              </a:xfrm>
              <a:prstGeom prst="rect">
                <a:avLst/>
              </a:prstGeom>
              <a:ln w="12700" cap="flat">
                <a:noFill/>
                <a:miter lim="400000"/>
              </a:ln>
              <a:effectLst/>
            </p:spPr>
          </p:pic>
          <p:pic>
            <p:nvPicPr>
              <p:cNvPr id="271" name="pasted-image.png"/>
              <p:cNvPicPr/>
              <p:nvPr/>
            </p:nvPicPr>
            <p:blipFill>
              <a:blip r:embed="rId3">
                <a:extLst/>
              </a:blip>
              <a:srcRect l="2723" t="0" r="0" b="5359"/>
              <a:stretch>
                <a:fillRect/>
              </a:stretch>
            </p:blipFill>
            <p:spPr>
              <a:xfrm>
                <a:off x="2819535" y="0"/>
                <a:ext cx="802857" cy="1371612"/>
              </a:xfrm>
              <a:prstGeom prst="rect">
                <a:avLst/>
              </a:prstGeom>
              <a:ln w="12700" cap="flat">
                <a:noFill/>
                <a:miter lim="400000"/>
              </a:ln>
              <a:effectLst/>
            </p:spPr>
          </p:pic>
          <p:pic>
            <p:nvPicPr>
              <p:cNvPr id="272" name="pasted-image.png"/>
              <p:cNvPicPr/>
              <p:nvPr/>
            </p:nvPicPr>
            <p:blipFill>
              <a:blip r:embed="rId3">
                <a:extLst/>
              </a:blip>
              <a:srcRect l="2723" t="0" r="0" b="5359"/>
              <a:stretch>
                <a:fillRect/>
              </a:stretch>
            </p:blipFill>
            <p:spPr>
              <a:xfrm>
                <a:off x="3759335" y="0"/>
                <a:ext cx="802856" cy="1371612"/>
              </a:xfrm>
              <a:prstGeom prst="rect">
                <a:avLst/>
              </a:prstGeom>
              <a:ln w="12700" cap="flat">
                <a:noFill/>
                <a:miter lim="400000"/>
              </a:ln>
              <a:effectLst/>
            </p:spPr>
          </p:pic>
        </p:grpSp>
      </p:grpSp>
      <p:sp>
        <p:nvSpPr>
          <p:cNvPr id="275" name="Shape 275"/>
          <p:cNvSpPr/>
          <p:nvPr/>
        </p:nvSpPr>
        <p:spPr>
          <a:xfrm>
            <a:off x="2209800" y="8856133"/>
            <a:ext cx="10464800" cy="6858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lgn="r">
              <a:defRPr sz="2800">
                <a:solidFill>
                  <a:srgbClr val="53585F"/>
                </a:solidFill>
                <a:latin typeface="+mn-lt"/>
                <a:ea typeface="+mn-ea"/>
                <a:cs typeface="+mn-cs"/>
                <a:sym typeface="Arvo"/>
              </a:defRPr>
            </a:lvl1pPr>
          </a:lstStyle>
          <a:p>
            <a:pPr lvl="0">
              <a:defRPr sz="1800">
                <a:solidFill>
                  <a:srgbClr val="000000"/>
                </a:solidFill>
              </a:defRPr>
            </a:pPr>
            <a:r>
              <a:rPr sz="2800">
                <a:solidFill>
                  <a:srgbClr val="53585F"/>
                </a:solidFill>
              </a:rPr>
              <a:t>EMPIRICAL STUDY</a:t>
            </a:r>
          </a:p>
        </p:txBody>
      </p:sp>
      <p:pic>
        <p:nvPicPr>
          <p:cNvPr id="276" name="pasted-image.pdf"/>
          <p:cNvPicPr/>
          <p:nvPr/>
        </p:nvPicPr>
        <p:blipFill>
          <a:blip r:embed="rId4">
            <a:alphaModFix amt="50106"/>
            <a:extLst/>
          </a:blip>
          <a:stretch>
            <a:fillRect/>
          </a:stretch>
        </p:blipFill>
        <p:spPr>
          <a:xfrm>
            <a:off x="11580283" y="-4234"/>
            <a:ext cx="1384301" cy="1371601"/>
          </a:xfrm>
          <a:prstGeom prst="rect">
            <a:avLst/>
          </a:prstGeom>
          <a:ln w="12700">
            <a:miter lim="400000"/>
          </a:ln>
        </p:spPr>
      </p:pic>
      <p:sp>
        <p:nvSpPr>
          <p:cNvPr id="277" name="Shape 277"/>
          <p:cNvSpPr/>
          <p:nvPr>
            <p:ph type="title"/>
          </p:nvPr>
        </p:nvSpPr>
        <p:spPr>
          <a:xfrm>
            <a:off x="639233" y="281384"/>
            <a:ext cx="10464801" cy="1611776"/>
          </a:xfrm>
          <a:prstGeom prst="rect">
            <a:avLst/>
          </a:prstGeom>
        </p:spPr>
        <p:txBody>
          <a:bodyPr/>
          <a:lstStyle/>
          <a:p>
            <a:pPr lvl="0">
              <a:defRPr sz="1800"/>
            </a:pPr>
            <a:r>
              <a:rPr sz="8000"/>
              <a:t>Sample</a:t>
            </a:r>
          </a:p>
        </p:txBody>
      </p:sp>
      <p:grpSp>
        <p:nvGrpSpPr>
          <p:cNvPr id="305" name="Group 305"/>
          <p:cNvGrpSpPr/>
          <p:nvPr/>
        </p:nvGrpSpPr>
        <p:grpSpPr>
          <a:xfrm>
            <a:off x="1797398" y="3103666"/>
            <a:ext cx="8868644" cy="3666394"/>
            <a:chOff x="0" y="0"/>
            <a:chExt cx="8868642" cy="3666393"/>
          </a:xfrm>
        </p:grpSpPr>
        <p:grpSp>
          <p:nvGrpSpPr>
            <p:cNvPr id="298" name="Group 298"/>
            <p:cNvGrpSpPr/>
            <p:nvPr/>
          </p:nvGrpSpPr>
          <p:grpSpPr>
            <a:xfrm>
              <a:off x="0" y="0"/>
              <a:ext cx="8868643" cy="2020410"/>
              <a:chOff x="0" y="0"/>
              <a:chExt cx="8868642" cy="2020409"/>
            </a:xfrm>
          </p:grpSpPr>
          <p:sp>
            <p:nvSpPr>
              <p:cNvPr id="278" name="Shape 278"/>
              <p:cNvSpPr/>
              <p:nvPr/>
            </p:nvSpPr>
            <p:spPr>
              <a:xfrm>
                <a:off x="8466" y="5905"/>
                <a:ext cx="401570" cy="42611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38" y="3545"/>
                    </a:moveTo>
                    <a:lnTo>
                      <a:pt x="7903" y="3545"/>
                    </a:lnTo>
                    <a:lnTo>
                      <a:pt x="17902" y="0"/>
                    </a:lnTo>
                    <a:lnTo>
                      <a:pt x="21600" y="18598"/>
                    </a:lnTo>
                    <a:lnTo>
                      <a:pt x="17408" y="19827"/>
                    </a:lnTo>
                    <a:lnTo>
                      <a:pt x="10240" y="21600"/>
                    </a:lnTo>
                    <a:lnTo>
                      <a:pt x="1230" y="21083"/>
                    </a:lnTo>
                    <a:lnTo>
                      <a:pt x="0" y="11957"/>
                    </a:lnTo>
                    <a:lnTo>
                      <a:pt x="538" y="3545"/>
                    </a:lnTo>
                    <a:close/>
                  </a:path>
                </a:pathLst>
              </a:custGeom>
              <a:solidFill>
                <a:srgbClr val="EC5D57">
                  <a:alpha val="27510"/>
                </a:srgbClr>
              </a:solidFill>
              <a:ln w="12700" cap="flat">
                <a:noFill/>
                <a:miter lim="400000"/>
              </a:ln>
              <a:effectLst/>
            </p:spPr>
            <p:txBody>
              <a:bodyPr wrap="square" lIns="0" tIns="0" rIns="0" bIns="0" numCol="1" anchor="ctr">
                <a:noAutofit/>
              </a:bodyPr>
              <a:lstStyle/>
              <a:p>
                <a:pPr lvl="0">
                  <a:defRPr sz="2400">
                    <a:solidFill>
                      <a:srgbClr val="FFFFFF"/>
                    </a:solidFill>
                  </a:defRPr>
                </a:pPr>
              </a:p>
            </p:txBody>
          </p:sp>
          <p:sp>
            <p:nvSpPr>
              <p:cNvPr id="279" name="Shape 279"/>
              <p:cNvSpPr/>
              <p:nvPr/>
            </p:nvSpPr>
            <p:spPr>
              <a:xfrm>
                <a:off x="948266" y="0"/>
                <a:ext cx="401570" cy="42611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38" y="3545"/>
                    </a:moveTo>
                    <a:lnTo>
                      <a:pt x="7903" y="3545"/>
                    </a:lnTo>
                    <a:lnTo>
                      <a:pt x="17902" y="0"/>
                    </a:lnTo>
                    <a:lnTo>
                      <a:pt x="21600" y="18598"/>
                    </a:lnTo>
                    <a:lnTo>
                      <a:pt x="17408" y="19827"/>
                    </a:lnTo>
                    <a:lnTo>
                      <a:pt x="10240" y="21600"/>
                    </a:lnTo>
                    <a:lnTo>
                      <a:pt x="1230" y="21083"/>
                    </a:lnTo>
                    <a:lnTo>
                      <a:pt x="0" y="11957"/>
                    </a:lnTo>
                    <a:lnTo>
                      <a:pt x="538" y="3545"/>
                    </a:lnTo>
                    <a:close/>
                  </a:path>
                </a:pathLst>
              </a:custGeom>
              <a:solidFill>
                <a:srgbClr val="EC5D57">
                  <a:alpha val="27510"/>
                </a:srgbClr>
              </a:solidFill>
              <a:ln w="12700" cap="flat">
                <a:noFill/>
                <a:miter lim="400000"/>
              </a:ln>
              <a:effectLst/>
            </p:spPr>
            <p:txBody>
              <a:bodyPr wrap="square" lIns="0" tIns="0" rIns="0" bIns="0" numCol="1" anchor="ctr">
                <a:noAutofit/>
              </a:bodyPr>
              <a:lstStyle/>
              <a:p>
                <a:pPr lvl="0">
                  <a:defRPr sz="2400">
                    <a:solidFill>
                      <a:srgbClr val="FFFFFF"/>
                    </a:solidFill>
                  </a:defRPr>
                </a:pPr>
              </a:p>
            </p:txBody>
          </p:sp>
          <p:sp>
            <p:nvSpPr>
              <p:cNvPr id="280" name="Shape 280"/>
              <p:cNvSpPr/>
              <p:nvPr/>
            </p:nvSpPr>
            <p:spPr>
              <a:xfrm>
                <a:off x="1888202" y="5905"/>
                <a:ext cx="401569" cy="42611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38" y="3545"/>
                    </a:moveTo>
                    <a:lnTo>
                      <a:pt x="7903" y="3545"/>
                    </a:lnTo>
                    <a:lnTo>
                      <a:pt x="17902" y="0"/>
                    </a:lnTo>
                    <a:lnTo>
                      <a:pt x="21600" y="18598"/>
                    </a:lnTo>
                    <a:lnTo>
                      <a:pt x="17408" y="19827"/>
                    </a:lnTo>
                    <a:lnTo>
                      <a:pt x="10240" y="21600"/>
                    </a:lnTo>
                    <a:lnTo>
                      <a:pt x="1230" y="21083"/>
                    </a:lnTo>
                    <a:lnTo>
                      <a:pt x="0" y="11957"/>
                    </a:lnTo>
                    <a:lnTo>
                      <a:pt x="538" y="3545"/>
                    </a:lnTo>
                    <a:close/>
                  </a:path>
                </a:pathLst>
              </a:custGeom>
              <a:solidFill>
                <a:srgbClr val="EC5D57">
                  <a:alpha val="27510"/>
                </a:srgbClr>
              </a:solidFill>
              <a:ln w="12700" cap="flat">
                <a:noFill/>
                <a:miter lim="400000"/>
              </a:ln>
              <a:effectLst/>
            </p:spPr>
            <p:txBody>
              <a:bodyPr wrap="square" lIns="0" tIns="0" rIns="0" bIns="0" numCol="1" anchor="ctr">
                <a:noAutofit/>
              </a:bodyPr>
              <a:lstStyle/>
              <a:p>
                <a:pPr lvl="0">
                  <a:defRPr sz="2400">
                    <a:solidFill>
                      <a:srgbClr val="FFFFFF"/>
                    </a:solidFill>
                  </a:defRPr>
                </a:pPr>
              </a:p>
            </p:txBody>
          </p:sp>
          <p:sp>
            <p:nvSpPr>
              <p:cNvPr id="281" name="Shape 281"/>
              <p:cNvSpPr/>
              <p:nvPr/>
            </p:nvSpPr>
            <p:spPr>
              <a:xfrm>
                <a:off x="2828002" y="5905"/>
                <a:ext cx="401569" cy="42611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38" y="3545"/>
                    </a:moveTo>
                    <a:lnTo>
                      <a:pt x="7903" y="3545"/>
                    </a:lnTo>
                    <a:lnTo>
                      <a:pt x="17902" y="0"/>
                    </a:lnTo>
                    <a:lnTo>
                      <a:pt x="21600" y="18598"/>
                    </a:lnTo>
                    <a:lnTo>
                      <a:pt x="17408" y="19827"/>
                    </a:lnTo>
                    <a:lnTo>
                      <a:pt x="10240" y="21600"/>
                    </a:lnTo>
                    <a:lnTo>
                      <a:pt x="1230" y="21083"/>
                    </a:lnTo>
                    <a:lnTo>
                      <a:pt x="0" y="11957"/>
                    </a:lnTo>
                    <a:lnTo>
                      <a:pt x="538" y="3545"/>
                    </a:lnTo>
                    <a:close/>
                  </a:path>
                </a:pathLst>
              </a:custGeom>
              <a:solidFill>
                <a:srgbClr val="EC5D57">
                  <a:alpha val="27510"/>
                </a:srgbClr>
              </a:solidFill>
              <a:ln w="12700" cap="flat">
                <a:noFill/>
                <a:miter lim="400000"/>
              </a:ln>
              <a:effectLst/>
            </p:spPr>
            <p:txBody>
              <a:bodyPr wrap="square" lIns="0" tIns="0" rIns="0" bIns="0" numCol="1" anchor="ctr">
                <a:noAutofit/>
              </a:bodyPr>
              <a:lstStyle/>
              <a:p>
                <a:pPr lvl="0">
                  <a:defRPr sz="2400">
                    <a:solidFill>
                      <a:srgbClr val="FFFFFF"/>
                    </a:solidFill>
                  </a:defRPr>
                </a:pPr>
              </a:p>
            </p:txBody>
          </p:sp>
          <p:sp>
            <p:nvSpPr>
              <p:cNvPr id="282" name="Shape 282"/>
              <p:cNvSpPr/>
              <p:nvPr/>
            </p:nvSpPr>
            <p:spPr>
              <a:xfrm>
                <a:off x="3767802" y="5905"/>
                <a:ext cx="401569" cy="42611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38" y="3545"/>
                    </a:moveTo>
                    <a:lnTo>
                      <a:pt x="7903" y="3545"/>
                    </a:lnTo>
                    <a:lnTo>
                      <a:pt x="17902" y="0"/>
                    </a:lnTo>
                    <a:lnTo>
                      <a:pt x="21600" y="18598"/>
                    </a:lnTo>
                    <a:lnTo>
                      <a:pt x="17408" y="19827"/>
                    </a:lnTo>
                    <a:lnTo>
                      <a:pt x="10240" y="21600"/>
                    </a:lnTo>
                    <a:lnTo>
                      <a:pt x="1230" y="21083"/>
                    </a:lnTo>
                    <a:lnTo>
                      <a:pt x="0" y="11957"/>
                    </a:lnTo>
                    <a:lnTo>
                      <a:pt x="538" y="3545"/>
                    </a:lnTo>
                    <a:close/>
                  </a:path>
                </a:pathLst>
              </a:custGeom>
              <a:solidFill>
                <a:srgbClr val="EC5D57">
                  <a:alpha val="27510"/>
                </a:srgbClr>
              </a:solidFill>
              <a:ln w="12700" cap="flat">
                <a:noFill/>
                <a:miter lim="400000"/>
              </a:ln>
              <a:effectLst/>
            </p:spPr>
            <p:txBody>
              <a:bodyPr wrap="square" lIns="0" tIns="0" rIns="0" bIns="0" numCol="1" anchor="ctr">
                <a:noAutofit/>
              </a:bodyPr>
              <a:lstStyle/>
              <a:p>
                <a:pPr lvl="0">
                  <a:defRPr sz="2400">
                    <a:solidFill>
                      <a:srgbClr val="FFFFFF"/>
                    </a:solidFill>
                  </a:defRPr>
                </a:pPr>
              </a:p>
            </p:txBody>
          </p:sp>
          <p:sp>
            <p:nvSpPr>
              <p:cNvPr id="283" name="Shape 283"/>
              <p:cNvSpPr/>
              <p:nvPr/>
            </p:nvSpPr>
            <p:spPr>
              <a:xfrm>
                <a:off x="4707602" y="0"/>
                <a:ext cx="401569" cy="42611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38" y="3545"/>
                    </a:moveTo>
                    <a:lnTo>
                      <a:pt x="7903" y="3545"/>
                    </a:lnTo>
                    <a:lnTo>
                      <a:pt x="17902" y="0"/>
                    </a:lnTo>
                    <a:lnTo>
                      <a:pt x="21600" y="18598"/>
                    </a:lnTo>
                    <a:lnTo>
                      <a:pt x="17408" y="19827"/>
                    </a:lnTo>
                    <a:lnTo>
                      <a:pt x="10240" y="21600"/>
                    </a:lnTo>
                    <a:lnTo>
                      <a:pt x="1230" y="21083"/>
                    </a:lnTo>
                    <a:lnTo>
                      <a:pt x="0" y="11957"/>
                    </a:lnTo>
                    <a:lnTo>
                      <a:pt x="538" y="3545"/>
                    </a:lnTo>
                    <a:close/>
                  </a:path>
                </a:pathLst>
              </a:custGeom>
              <a:solidFill>
                <a:srgbClr val="EC5D57">
                  <a:alpha val="27510"/>
                </a:srgbClr>
              </a:solidFill>
              <a:ln w="12700" cap="flat">
                <a:noFill/>
                <a:miter lim="400000"/>
              </a:ln>
              <a:effectLst/>
            </p:spPr>
            <p:txBody>
              <a:bodyPr wrap="square" lIns="0" tIns="0" rIns="0" bIns="0" numCol="1" anchor="ctr">
                <a:noAutofit/>
              </a:bodyPr>
              <a:lstStyle/>
              <a:p>
                <a:pPr lvl="0">
                  <a:defRPr sz="2400">
                    <a:solidFill>
                      <a:srgbClr val="FFFFFF"/>
                    </a:solidFill>
                  </a:defRPr>
                </a:pPr>
              </a:p>
            </p:txBody>
          </p:sp>
          <p:sp>
            <p:nvSpPr>
              <p:cNvPr id="284" name="Shape 284"/>
              <p:cNvSpPr/>
              <p:nvPr/>
            </p:nvSpPr>
            <p:spPr>
              <a:xfrm>
                <a:off x="5647538" y="6794"/>
                <a:ext cx="401569" cy="42611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38" y="3545"/>
                    </a:moveTo>
                    <a:lnTo>
                      <a:pt x="7903" y="3545"/>
                    </a:lnTo>
                    <a:lnTo>
                      <a:pt x="17902" y="0"/>
                    </a:lnTo>
                    <a:lnTo>
                      <a:pt x="21600" y="18598"/>
                    </a:lnTo>
                    <a:lnTo>
                      <a:pt x="17408" y="19827"/>
                    </a:lnTo>
                    <a:lnTo>
                      <a:pt x="10240" y="21600"/>
                    </a:lnTo>
                    <a:lnTo>
                      <a:pt x="1230" y="21083"/>
                    </a:lnTo>
                    <a:lnTo>
                      <a:pt x="0" y="11957"/>
                    </a:lnTo>
                    <a:lnTo>
                      <a:pt x="538" y="3545"/>
                    </a:lnTo>
                    <a:close/>
                  </a:path>
                </a:pathLst>
              </a:custGeom>
              <a:solidFill>
                <a:srgbClr val="EC5D57">
                  <a:alpha val="27510"/>
                </a:srgbClr>
              </a:solidFill>
              <a:ln w="12700" cap="flat">
                <a:noFill/>
                <a:miter lim="400000"/>
              </a:ln>
              <a:effectLst/>
            </p:spPr>
            <p:txBody>
              <a:bodyPr wrap="square" lIns="0" tIns="0" rIns="0" bIns="0" numCol="1" anchor="ctr">
                <a:noAutofit/>
              </a:bodyPr>
              <a:lstStyle/>
              <a:p>
                <a:pPr lvl="0">
                  <a:defRPr sz="2400">
                    <a:solidFill>
                      <a:srgbClr val="FFFFFF"/>
                    </a:solidFill>
                  </a:defRPr>
                </a:pPr>
              </a:p>
            </p:txBody>
          </p:sp>
          <p:sp>
            <p:nvSpPr>
              <p:cNvPr id="285" name="Shape 285"/>
              <p:cNvSpPr/>
              <p:nvPr/>
            </p:nvSpPr>
            <p:spPr>
              <a:xfrm>
                <a:off x="6587338" y="6794"/>
                <a:ext cx="401569" cy="42611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38" y="3545"/>
                    </a:moveTo>
                    <a:lnTo>
                      <a:pt x="7903" y="3545"/>
                    </a:lnTo>
                    <a:lnTo>
                      <a:pt x="17902" y="0"/>
                    </a:lnTo>
                    <a:lnTo>
                      <a:pt x="21600" y="18598"/>
                    </a:lnTo>
                    <a:lnTo>
                      <a:pt x="17408" y="19827"/>
                    </a:lnTo>
                    <a:lnTo>
                      <a:pt x="10240" y="21600"/>
                    </a:lnTo>
                    <a:lnTo>
                      <a:pt x="1230" y="21083"/>
                    </a:lnTo>
                    <a:lnTo>
                      <a:pt x="0" y="11957"/>
                    </a:lnTo>
                    <a:lnTo>
                      <a:pt x="538" y="3545"/>
                    </a:lnTo>
                    <a:close/>
                  </a:path>
                </a:pathLst>
              </a:custGeom>
              <a:solidFill>
                <a:srgbClr val="EC5D57">
                  <a:alpha val="27510"/>
                </a:srgbClr>
              </a:solidFill>
              <a:ln w="12700" cap="flat">
                <a:noFill/>
                <a:miter lim="400000"/>
              </a:ln>
              <a:effectLst/>
            </p:spPr>
            <p:txBody>
              <a:bodyPr wrap="square" lIns="0" tIns="0" rIns="0" bIns="0" numCol="1" anchor="ctr">
                <a:noAutofit/>
              </a:bodyPr>
              <a:lstStyle/>
              <a:p>
                <a:pPr lvl="0">
                  <a:defRPr sz="2400">
                    <a:solidFill>
                      <a:srgbClr val="FFFFFF"/>
                    </a:solidFill>
                  </a:defRPr>
                </a:pPr>
              </a:p>
            </p:txBody>
          </p:sp>
          <p:sp>
            <p:nvSpPr>
              <p:cNvPr id="286" name="Shape 286"/>
              <p:cNvSpPr/>
              <p:nvPr/>
            </p:nvSpPr>
            <p:spPr>
              <a:xfrm>
                <a:off x="7527273" y="6794"/>
                <a:ext cx="401570" cy="42611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38" y="3545"/>
                    </a:moveTo>
                    <a:lnTo>
                      <a:pt x="7903" y="3545"/>
                    </a:lnTo>
                    <a:lnTo>
                      <a:pt x="17902" y="0"/>
                    </a:lnTo>
                    <a:lnTo>
                      <a:pt x="21600" y="18598"/>
                    </a:lnTo>
                    <a:lnTo>
                      <a:pt x="17408" y="19827"/>
                    </a:lnTo>
                    <a:lnTo>
                      <a:pt x="10240" y="21600"/>
                    </a:lnTo>
                    <a:lnTo>
                      <a:pt x="1230" y="21083"/>
                    </a:lnTo>
                    <a:lnTo>
                      <a:pt x="0" y="11957"/>
                    </a:lnTo>
                    <a:lnTo>
                      <a:pt x="538" y="3545"/>
                    </a:lnTo>
                    <a:close/>
                  </a:path>
                </a:pathLst>
              </a:custGeom>
              <a:solidFill>
                <a:srgbClr val="EC5D57">
                  <a:alpha val="27510"/>
                </a:srgbClr>
              </a:solidFill>
              <a:ln w="12700" cap="flat">
                <a:noFill/>
                <a:miter lim="400000"/>
              </a:ln>
              <a:effectLst/>
            </p:spPr>
            <p:txBody>
              <a:bodyPr wrap="square" lIns="0" tIns="0" rIns="0" bIns="0" numCol="1" anchor="ctr">
                <a:noAutofit/>
              </a:bodyPr>
              <a:lstStyle/>
              <a:p>
                <a:pPr lvl="0">
                  <a:defRPr sz="2400">
                    <a:solidFill>
                      <a:srgbClr val="FFFFFF"/>
                    </a:solidFill>
                  </a:defRPr>
                </a:pPr>
              </a:p>
            </p:txBody>
          </p:sp>
          <p:sp>
            <p:nvSpPr>
              <p:cNvPr id="287" name="Shape 287"/>
              <p:cNvSpPr/>
              <p:nvPr/>
            </p:nvSpPr>
            <p:spPr>
              <a:xfrm>
                <a:off x="8467073" y="6794"/>
                <a:ext cx="401570" cy="42611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38" y="3545"/>
                    </a:moveTo>
                    <a:lnTo>
                      <a:pt x="7903" y="3545"/>
                    </a:lnTo>
                    <a:lnTo>
                      <a:pt x="17902" y="0"/>
                    </a:lnTo>
                    <a:lnTo>
                      <a:pt x="21600" y="18598"/>
                    </a:lnTo>
                    <a:lnTo>
                      <a:pt x="17408" y="19827"/>
                    </a:lnTo>
                    <a:lnTo>
                      <a:pt x="10240" y="21600"/>
                    </a:lnTo>
                    <a:lnTo>
                      <a:pt x="1230" y="21083"/>
                    </a:lnTo>
                    <a:lnTo>
                      <a:pt x="0" y="11957"/>
                    </a:lnTo>
                    <a:lnTo>
                      <a:pt x="538" y="3545"/>
                    </a:lnTo>
                    <a:close/>
                  </a:path>
                </a:pathLst>
              </a:custGeom>
              <a:solidFill>
                <a:srgbClr val="EC5D57">
                  <a:alpha val="27510"/>
                </a:srgbClr>
              </a:solidFill>
              <a:ln w="12700" cap="flat">
                <a:noFill/>
                <a:miter lim="400000"/>
              </a:ln>
              <a:effectLst/>
            </p:spPr>
            <p:txBody>
              <a:bodyPr wrap="square" lIns="0" tIns="0" rIns="0" bIns="0" numCol="1" anchor="ctr">
                <a:noAutofit/>
              </a:bodyPr>
              <a:lstStyle/>
              <a:p>
                <a:pPr lvl="0">
                  <a:defRPr sz="2400">
                    <a:solidFill>
                      <a:srgbClr val="FFFFFF"/>
                    </a:solidFill>
                  </a:defRPr>
                </a:pPr>
              </a:p>
            </p:txBody>
          </p:sp>
          <p:sp>
            <p:nvSpPr>
              <p:cNvPr id="288" name="Shape 288"/>
              <p:cNvSpPr/>
              <p:nvPr/>
            </p:nvSpPr>
            <p:spPr>
              <a:xfrm>
                <a:off x="0" y="1593405"/>
                <a:ext cx="401569" cy="42611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38" y="3545"/>
                    </a:moveTo>
                    <a:lnTo>
                      <a:pt x="7903" y="3545"/>
                    </a:lnTo>
                    <a:lnTo>
                      <a:pt x="17902" y="0"/>
                    </a:lnTo>
                    <a:lnTo>
                      <a:pt x="21600" y="18598"/>
                    </a:lnTo>
                    <a:lnTo>
                      <a:pt x="17408" y="19827"/>
                    </a:lnTo>
                    <a:lnTo>
                      <a:pt x="10240" y="21600"/>
                    </a:lnTo>
                    <a:lnTo>
                      <a:pt x="1230" y="21083"/>
                    </a:lnTo>
                    <a:lnTo>
                      <a:pt x="0" y="11957"/>
                    </a:lnTo>
                    <a:lnTo>
                      <a:pt x="538" y="3545"/>
                    </a:lnTo>
                    <a:close/>
                  </a:path>
                </a:pathLst>
              </a:custGeom>
              <a:solidFill>
                <a:srgbClr val="EC5D57">
                  <a:alpha val="27510"/>
                </a:srgbClr>
              </a:solidFill>
              <a:ln w="12700" cap="flat">
                <a:noFill/>
                <a:miter lim="400000"/>
              </a:ln>
              <a:effectLst/>
            </p:spPr>
            <p:txBody>
              <a:bodyPr wrap="square" lIns="0" tIns="0" rIns="0" bIns="0" numCol="1" anchor="ctr">
                <a:noAutofit/>
              </a:bodyPr>
              <a:lstStyle/>
              <a:p>
                <a:pPr lvl="0">
                  <a:defRPr sz="2400">
                    <a:solidFill>
                      <a:srgbClr val="FFFFFF"/>
                    </a:solidFill>
                  </a:defRPr>
                </a:pPr>
              </a:p>
            </p:txBody>
          </p:sp>
          <p:sp>
            <p:nvSpPr>
              <p:cNvPr id="289" name="Shape 289"/>
              <p:cNvSpPr/>
              <p:nvPr/>
            </p:nvSpPr>
            <p:spPr>
              <a:xfrm>
                <a:off x="939800" y="1587500"/>
                <a:ext cx="401569" cy="42611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38" y="3545"/>
                    </a:moveTo>
                    <a:lnTo>
                      <a:pt x="7903" y="3545"/>
                    </a:lnTo>
                    <a:lnTo>
                      <a:pt x="17902" y="0"/>
                    </a:lnTo>
                    <a:lnTo>
                      <a:pt x="21600" y="18598"/>
                    </a:lnTo>
                    <a:lnTo>
                      <a:pt x="17408" y="19827"/>
                    </a:lnTo>
                    <a:lnTo>
                      <a:pt x="10240" y="21600"/>
                    </a:lnTo>
                    <a:lnTo>
                      <a:pt x="1230" y="21083"/>
                    </a:lnTo>
                    <a:lnTo>
                      <a:pt x="0" y="11957"/>
                    </a:lnTo>
                    <a:lnTo>
                      <a:pt x="538" y="3545"/>
                    </a:lnTo>
                    <a:close/>
                  </a:path>
                </a:pathLst>
              </a:custGeom>
              <a:solidFill>
                <a:srgbClr val="EC5D57">
                  <a:alpha val="27510"/>
                </a:srgbClr>
              </a:solidFill>
              <a:ln w="12700" cap="flat">
                <a:noFill/>
                <a:miter lim="400000"/>
              </a:ln>
              <a:effectLst/>
            </p:spPr>
            <p:txBody>
              <a:bodyPr wrap="square" lIns="0" tIns="0" rIns="0" bIns="0" numCol="1" anchor="ctr">
                <a:noAutofit/>
              </a:bodyPr>
              <a:lstStyle/>
              <a:p>
                <a:pPr lvl="0">
                  <a:defRPr sz="2400">
                    <a:solidFill>
                      <a:srgbClr val="FFFFFF"/>
                    </a:solidFill>
                  </a:defRPr>
                </a:pPr>
              </a:p>
            </p:txBody>
          </p:sp>
          <p:sp>
            <p:nvSpPr>
              <p:cNvPr id="290" name="Shape 290"/>
              <p:cNvSpPr/>
              <p:nvPr/>
            </p:nvSpPr>
            <p:spPr>
              <a:xfrm>
                <a:off x="1879735" y="1593405"/>
                <a:ext cx="401570" cy="42611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38" y="3545"/>
                    </a:moveTo>
                    <a:lnTo>
                      <a:pt x="7903" y="3545"/>
                    </a:lnTo>
                    <a:lnTo>
                      <a:pt x="17902" y="0"/>
                    </a:lnTo>
                    <a:lnTo>
                      <a:pt x="21600" y="18598"/>
                    </a:lnTo>
                    <a:lnTo>
                      <a:pt x="17408" y="19827"/>
                    </a:lnTo>
                    <a:lnTo>
                      <a:pt x="10240" y="21600"/>
                    </a:lnTo>
                    <a:lnTo>
                      <a:pt x="1230" y="21083"/>
                    </a:lnTo>
                    <a:lnTo>
                      <a:pt x="0" y="11957"/>
                    </a:lnTo>
                    <a:lnTo>
                      <a:pt x="538" y="3545"/>
                    </a:lnTo>
                    <a:close/>
                  </a:path>
                </a:pathLst>
              </a:custGeom>
              <a:solidFill>
                <a:srgbClr val="EC5D57">
                  <a:alpha val="27510"/>
                </a:srgbClr>
              </a:solidFill>
              <a:ln w="12700" cap="flat">
                <a:noFill/>
                <a:miter lim="400000"/>
              </a:ln>
              <a:effectLst/>
            </p:spPr>
            <p:txBody>
              <a:bodyPr wrap="square" lIns="0" tIns="0" rIns="0" bIns="0" numCol="1" anchor="ctr">
                <a:noAutofit/>
              </a:bodyPr>
              <a:lstStyle/>
              <a:p>
                <a:pPr lvl="0">
                  <a:defRPr sz="2400">
                    <a:solidFill>
                      <a:srgbClr val="FFFFFF"/>
                    </a:solidFill>
                  </a:defRPr>
                </a:pPr>
              </a:p>
            </p:txBody>
          </p:sp>
          <p:sp>
            <p:nvSpPr>
              <p:cNvPr id="291" name="Shape 291"/>
              <p:cNvSpPr/>
              <p:nvPr/>
            </p:nvSpPr>
            <p:spPr>
              <a:xfrm>
                <a:off x="2819535" y="1593405"/>
                <a:ext cx="401570" cy="42611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38" y="3545"/>
                    </a:moveTo>
                    <a:lnTo>
                      <a:pt x="7903" y="3545"/>
                    </a:lnTo>
                    <a:lnTo>
                      <a:pt x="17902" y="0"/>
                    </a:lnTo>
                    <a:lnTo>
                      <a:pt x="21600" y="18598"/>
                    </a:lnTo>
                    <a:lnTo>
                      <a:pt x="17408" y="19827"/>
                    </a:lnTo>
                    <a:lnTo>
                      <a:pt x="10240" y="21600"/>
                    </a:lnTo>
                    <a:lnTo>
                      <a:pt x="1230" y="21083"/>
                    </a:lnTo>
                    <a:lnTo>
                      <a:pt x="0" y="11957"/>
                    </a:lnTo>
                    <a:lnTo>
                      <a:pt x="538" y="3545"/>
                    </a:lnTo>
                    <a:close/>
                  </a:path>
                </a:pathLst>
              </a:custGeom>
              <a:solidFill>
                <a:srgbClr val="EC5D57">
                  <a:alpha val="27510"/>
                </a:srgbClr>
              </a:solidFill>
              <a:ln w="12700" cap="flat">
                <a:noFill/>
                <a:miter lim="400000"/>
              </a:ln>
              <a:effectLst/>
            </p:spPr>
            <p:txBody>
              <a:bodyPr wrap="square" lIns="0" tIns="0" rIns="0" bIns="0" numCol="1" anchor="ctr">
                <a:noAutofit/>
              </a:bodyPr>
              <a:lstStyle/>
              <a:p>
                <a:pPr lvl="0">
                  <a:defRPr sz="2400">
                    <a:solidFill>
                      <a:srgbClr val="FFFFFF"/>
                    </a:solidFill>
                  </a:defRPr>
                </a:pPr>
              </a:p>
            </p:txBody>
          </p:sp>
          <p:sp>
            <p:nvSpPr>
              <p:cNvPr id="292" name="Shape 292"/>
              <p:cNvSpPr/>
              <p:nvPr/>
            </p:nvSpPr>
            <p:spPr>
              <a:xfrm>
                <a:off x="3759336" y="1593405"/>
                <a:ext cx="401569" cy="42611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38" y="3545"/>
                    </a:moveTo>
                    <a:lnTo>
                      <a:pt x="7903" y="3545"/>
                    </a:lnTo>
                    <a:lnTo>
                      <a:pt x="17902" y="0"/>
                    </a:lnTo>
                    <a:lnTo>
                      <a:pt x="21600" y="18598"/>
                    </a:lnTo>
                    <a:lnTo>
                      <a:pt x="17408" y="19827"/>
                    </a:lnTo>
                    <a:lnTo>
                      <a:pt x="10240" y="21600"/>
                    </a:lnTo>
                    <a:lnTo>
                      <a:pt x="1230" y="21083"/>
                    </a:lnTo>
                    <a:lnTo>
                      <a:pt x="0" y="11957"/>
                    </a:lnTo>
                    <a:lnTo>
                      <a:pt x="538" y="3545"/>
                    </a:lnTo>
                    <a:close/>
                  </a:path>
                </a:pathLst>
              </a:custGeom>
              <a:solidFill>
                <a:srgbClr val="EC5D57">
                  <a:alpha val="27510"/>
                </a:srgbClr>
              </a:solidFill>
              <a:ln w="12700" cap="flat">
                <a:noFill/>
                <a:miter lim="400000"/>
              </a:ln>
              <a:effectLst/>
            </p:spPr>
            <p:txBody>
              <a:bodyPr wrap="square" lIns="0" tIns="0" rIns="0" bIns="0" numCol="1" anchor="ctr">
                <a:noAutofit/>
              </a:bodyPr>
              <a:lstStyle/>
              <a:p>
                <a:pPr lvl="0">
                  <a:defRPr sz="2400">
                    <a:solidFill>
                      <a:srgbClr val="FFFFFF"/>
                    </a:solidFill>
                  </a:defRPr>
                </a:pPr>
              </a:p>
            </p:txBody>
          </p:sp>
          <p:sp>
            <p:nvSpPr>
              <p:cNvPr id="293" name="Shape 293"/>
              <p:cNvSpPr/>
              <p:nvPr/>
            </p:nvSpPr>
            <p:spPr>
              <a:xfrm>
                <a:off x="4699136" y="1587500"/>
                <a:ext cx="401569" cy="42611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38" y="3545"/>
                    </a:moveTo>
                    <a:lnTo>
                      <a:pt x="7903" y="3545"/>
                    </a:lnTo>
                    <a:lnTo>
                      <a:pt x="17902" y="0"/>
                    </a:lnTo>
                    <a:lnTo>
                      <a:pt x="21600" y="18598"/>
                    </a:lnTo>
                    <a:lnTo>
                      <a:pt x="17408" y="19827"/>
                    </a:lnTo>
                    <a:lnTo>
                      <a:pt x="10240" y="21600"/>
                    </a:lnTo>
                    <a:lnTo>
                      <a:pt x="1230" y="21083"/>
                    </a:lnTo>
                    <a:lnTo>
                      <a:pt x="0" y="11957"/>
                    </a:lnTo>
                    <a:lnTo>
                      <a:pt x="538" y="3545"/>
                    </a:lnTo>
                    <a:close/>
                  </a:path>
                </a:pathLst>
              </a:custGeom>
              <a:solidFill>
                <a:srgbClr val="EC5D57">
                  <a:alpha val="27510"/>
                </a:srgbClr>
              </a:solidFill>
              <a:ln w="12700" cap="flat">
                <a:noFill/>
                <a:miter lim="400000"/>
              </a:ln>
              <a:effectLst/>
            </p:spPr>
            <p:txBody>
              <a:bodyPr wrap="square" lIns="0" tIns="0" rIns="0" bIns="0" numCol="1" anchor="ctr">
                <a:noAutofit/>
              </a:bodyPr>
              <a:lstStyle/>
              <a:p>
                <a:pPr lvl="0">
                  <a:defRPr sz="2400">
                    <a:solidFill>
                      <a:srgbClr val="FFFFFF"/>
                    </a:solidFill>
                  </a:defRPr>
                </a:pPr>
              </a:p>
            </p:txBody>
          </p:sp>
          <p:sp>
            <p:nvSpPr>
              <p:cNvPr id="294" name="Shape 294"/>
              <p:cNvSpPr/>
              <p:nvPr/>
            </p:nvSpPr>
            <p:spPr>
              <a:xfrm>
                <a:off x="5639071" y="1594294"/>
                <a:ext cx="401569" cy="42611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38" y="3545"/>
                    </a:moveTo>
                    <a:lnTo>
                      <a:pt x="7903" y="3545"/>
                    </a:lnTo>
                    <a:lnTo>
                      <a:pt x="17902" y="0"/>
                    </a:lnTo>
                    <a:lnTo>
                      <a:pt x="21600" y="18598"/>
                    </a:lnTo>
                    <a:lnTo>
                      <a:pt x="17408" y="19827"/>
                    </a:lnTo>
                    <a:lnTo>
                      <a:pt x="10240" y="21600"/>
                    </a:lnTo>
                    <a:lnTo>
                      <a:pt x="1230" y="21083"/>
                    </a:lnTo>
                    <a:lnTo>
                      <a:pt x="0" y="11957"/>
                    </a:lnTo>
                    <a:lnTo>
                      <a:pt x="538" y="3545"/>
                    </a:lnTo>
                    <a:close/>
                  </a:path>
                </a:pathLst>
              </a:custGeom>
              <a:solidFill>
                <a:srgbClr val="EC5D57">
                  <a:alpha val="27510"/>
                </a:srgbClr>
              </a:solidFill>
              <a:ln w="12700" cap="flat">
                <a:noFill/>
                <a:miter lim="400000"/>
              </a:ln>
              <a:effectLst/>
            </p:spPr>
            <p:txBody>
              <a:bodyPr wrap="square" lIns="0" tIns="0" rIns="0" bIns="0" numCol="1" anchor="ctr">
                <a:noAutofit/>
              </a:bodyPr>
              <a:lstStyle/>
              <a:p>
                <a:pPr lvl="0">
                  <a:defRPr sz="2400">
                    <a:solidFill>
                      <a:srgbClr val="FFFFFF"/>
                    </a:solidFill>
                  </a:defRPr>
                </a:pPr>
              </a:p>
            </p:txBody>
          </p:sp>
          <p:sp>
            <p:nvSpPr>
              <p:cNvPr id="295" name="Shape 295"/>
              <p:cNvSpPr/>
              <p:nvPr/>
            </p:nvSpPr>
            <p:spPr>
              <a:xfrm>
                <a:off x="6578871" y="1594294"/>
                <a:ext cx="401569" cy="42611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38" y="3545"/>
                    </a:moveTo>
                    <a:lnTo>
                      <a:pt x="7903" y="3545"/>
                    </a:lnTo>
                    <a:lnTo>
                      <a:pt x="17902" y="0"/>
                    </a:lnTo>
                    <a:lnTo>
                      <a:pt x="21600" y="18598"/>
                    </a:lnTo>
                    <a:lnTo>
                      <a:pt x="17408" y="19827"/>
                    </a:lnTo>
                    <a:lnTo>
                      <a:pt x="10240" y="21600"/>
                    </a:lnTo>
                    <a:lnTo>
                      <a:pt x="1230" y="21083"/>
                    </a:lnTo>
                    <a:lnTo>
                      <a:pt x="0" y="11957"/>
                    </a:lnTo>
                    <a:lnTo>
                      <a:pt x="538" y="3545"/>
                    </a:lnTo>
                    <a:close/>
                  </a:path>
                </a:pathLst>
              </a:custGeom>
              <a:solidFill>
                <a:srgbClr val="EC5D57">
                  <a:alpha val="27510"/>
                </a:srgbClr>
              </a:solidFill>
              <a:ln w="12700" cap="flat">
                <a:noFill/>
                <a:miter lim="400000"/>
              </a:ln>
              <a:effectLst/>
            </p:spPr>
            <p:txBody>
              <a:bodyPr wrap="square" lIns="0" tIns="0" rIns="0" bIns="0" numCol="1" anchor="ctr">
                <a:noAutofit/>
              </a:bodyPr>
              <a:lstStyle/>
              <a:p>
                <a:pPr lvl="0">
                  <a:defRPr sz="2400">
                    <a:solidFill>
                      <a:srgbClr val="FFFFFF"/>
                    </a:solidFill>
                  </a:defRPr>
                </a:pPr>
              </a:p>
            </p:txBody>
          </p:sp>
          <p:sp>
            <p:nvSpPr>
              <p:cNvPr id="296" name="Shape 296"/>
              <p:cNvSpPr/>
              <p:nvPr/>
            </p:nvSpPr>
            <p:spPr>
              <a:xfrm>
                <a:off x="7518806" y="1594294"/>
                <a:ext cx="401570" cy="42611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38" y="3545"/>
                    </a:moveTo>
                    <a:lnTo>
                      <a:pt x="7903" y="3545"/>
                    </a:lnTo>
                    <a:lnTo>
                      <a:pt x="17902" y="0"/>
                    </a:lnTo>
                    <a:lnTo>
                      <a:pt x="21600" y="18598"/>
                    </a:lnTo>
                    <a:lnTo>
                      <a:pt x="17408" y="19827"/>
                    </a:lnTo>
                    <a:lnTo>
                      <a:pt x="10240" y="21600"/>
                    </a:lnTo>
                    <a:lnTo>
                      <a:pt x="1230" y="21083"/>
                    </a:lnTo>
                    <a:lnTo>
                      <a:pt x="0" y="11957"/>
                    </a:lnTo>
                    <a:lnTo>
                      <a:pt x="538" y="3545"/>
                    </a:lnTo>
                    <a:close/>
                  </a:path>
                </a:pathLst>
              </a:custGeom>
              <a:solidFill>
                <a:srgbClr val="EC5D57">
                  <a:alpha val="27510"/>
                </a:srgbClr>
              </a:solidFill>
              <a:ln w="12700" cap="flat">
                <a:noFill/>
                <a:miter lim="400000"/>
              </a:ln>
              <a:effectLst/>
            </p:spPr>
            <p:txBody>
              <a:bodyPr wrap="square" lIns="0" tIns="0" rIns="0" bIns="0" numCol="1" anchor="ctr">
                <a:noAutofit/>
              </a:bodyPr>
              <a:lstStyle/>
              <a:p>
                <a:pPr lvl="0">
                  <a:defRPr sz="2400">
                    <a:solidFill>
                      <a:srgbClr val="FFFFFF"/>
                    </a:solidFill>
                  </a:defRPr>
                </a:pPr>
              </a:p>
            </p:txBody>
          </p:sp>
          <p:sp>
            <p:nvSpPr>
              <p:cNvPr id="297" name="Shape 297"/>
              <p:cNvSpPr/>
              <p:nvPr/>
            </p:nvSpPr>
            <p:spPr>
              <a:xfrm>
                <a:off x="8458606" y="1594294"/>
                <a:ext cx="401570" cy="42611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38" y="3545"/>
                    </a:moveTo>
                    <a:lnTo>
                      <a:pt x="7903" y="3545"/>
                    </a:lnTo>
                    <a:lnTo>
                      <a:pt x="17902" y="0"/>
                    </a:lnTo>
                    <a:lnTo>
                      <a:pt x="21600" y="18598"/>
                    </a:lnTo>
                    <a:lnTo>
                      <a:pt x="17408" y="19827"/>
                    </a:lnTo>
                    <a:lnTo>
                      <a:pt x="10240" y="21600"/>
                    </a:lnTo>
                    <a:lnTo>
                      <a:pt x="1230" y="21083"/>
                    </a:lnTo>
                    <a:lnTo>
                      <a:pt x="0" y="11957"/>
                    </a:lnTo>
                    <a:lnTo>
                      <a:pt x="538" y="3545"/>
                    </a:lnTo>
                    <a:close/>
                  </a:path>
                </a:pathLst>
              </a:custGeom>
              <a:solidFill>
                <a:srgbClr val="EC5D57">
                  <a:alpha val="27510"/>
                </a:srgbClr>
              </a:solidFill>
              <a:ln w="12700" cap="flat">
                <a:noFill/>
                <a:miter lim="400000"/>
              </a:ln>
              <a:effectLst/>
            </p:spPr>
            <p:txBody>
              <a:bodyPr wrap="square" lIns="0" tIns="0" rIns="0" bIns="0" numCol="1" anchor="ctr">
                <a:noAutofit/>
              </a:bodyPr>
              <a:lstStyle/>
              <a:p>
                <a:pPr lvl="0">
                  <a:defRPr sz="2400">
                    <a:solidFill>
                      <a:srgbClr val="FFFFFF"/>
                    </a:solidFill>
                  </a:defRPr>
                </a:pPr>
              </a:p>
            </p:txBody>
          </p:sp>
        </p:grpSp>
        <p:grpSp>
          <p:nvGrpSpPr>
            <p:cNvPr id="304" name="Group 304"/>
            <p:cNvGrpSpPr/>
            <p:nvPr/>
          </p:nvGrpSpPr>
          <p:grpSpPr>
            <a:xfrm>
              <a:off x="16933" y="3234372"/>
              <a:ext cx="4160905" cy="432022"/>
              <a:chOff x="0" y="0"/>
              <a:chExt cx="4160904" cy="432020"/>
            </a:xfrm>
          </p:grpSpPr>
          <p:sp>
            <p:nvSpPr>
              <p:cNvPr id="299" name="Shape 299"/>
              <p:cNvSpPr/>
              <p:nvPr/>
            </p:nvSpPr>
            <p:spPr>
              <a:xfrm>
                <a:off x="0" y="5905"/>
                <a:ext cx="401569" cy="42611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38" y="3545"/>
                    </a:moveTo>
                    <a:lnTo>
                      <a:pt x="7903" y="3545"/>
                    </a:lnTo>
                    <a:lnTo>
                      <a:pt x="17902" y="0"/>
                    </a:lnTo>
                    <a:lnTo>
                      <a:pt x="21600" y="18598"/>
                    </a:lnTo>
                    <a:lnTo>
                      <a:pt x="17408" y="19827"/>
                    </a:lnTo>
                    <a:lnTo>
                      <a:pt x="10240" y="21600"/>
                    </a:lnTo>
                    <a:lnTo>
                      <a:pt x="1230" y="21083"/>
                    </a:lnTo>
                    <a:lnTo>
                      <a:pt x="0" y="11957"/>
                    </a:lnTo>
                    <a:lnTo>
                      <a:pt x="538" y="3545"/>
                    </a:lnTo>
                    <a:close/>
                  </a:path>
                </a:pathLst>
              </a:custGeom>
              <a:solidFill>
                <a:srgbClr val="EC5D57">
                  <a:alpha val="34716"/>
                </a:srgbClr>
              </a:solidFill>
              <a:ln w="12700" cap="flat">
                <a:noFill/>
                <a:miter lim="400000"/>
              </a:ln>
              <a:effectLst/>
            </p:spPr>
            <p:txBody>
              <a:bodyPr wrap="square" lIns="0" tIns="0" rIns="0" bIns="0" numCol="1" anchor="ctr">
                <a:noAutofit/>
              </a:bodyPr>
              <a:lstStyle/>
              <a:p>
                <a:pPr lvl="0">
                  <a:defRPr sz="2400">
                    <a:solidFill>
                      <a:srgbClr val="FFFFFF"/>
                    </a:solidFill>
                  </a:defRPr>
                </a:pPr>
              </a:p>
            </p:txBody>
          </p:sp>
          <p:sp>
            <p:nvSpPr>
              <p:cNvPr id="300" name="Shape 300"/>
              <p:cNvSpPr/>
              <p:nvPr/>
            </p:nvSpPr>
            <p:spPr>
              <a:xfrm>
                <a:off x="939800" y="0"/>
                <a:ext cx="401569" cy="42611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38" y="3545"/>
                    </a:moveTo>
                    <a:lnTo>
                      <a:pt x="7903" y="3545"/>
                    </a:lnTo>
                    <a:lnTo>
                      <a:pt x="17902" y="0"/>
                    </a:lnTo>
                    <a:lnTo>
                      <a:pt x="21600" y="18598"/>
                    </a:lnTo>
                    <a:lnTo>
                      <a:pt x="17408" y="19827"/>
                    </a:lnTo>
                    <a:lnTo>
                      <a:pt x="10240" y="21600"/>
                    </a:lnTo>
                    <a:lnTo>
                      <a:pt x="1230" y="21083"/>
                    </a:lnTo>
                    <a:lnTo>
                      <a:pt x="0" y="11957"/>
                    </a:lnTo>
                    <a:lnTo>
                      <a:pt x="538" y="3545"/>
                    </a:lnTo>
                    <a:close/>
                  </a:path>
                </a:pathLst>
              </a:custGeom>
              <a:solidFill>
                <a:srgbClr val="EC5D57">
                  <a:alpha val="34716"/>
                </a:srgbClr>
              </a:solidFill>
              <a:ln w="12700" cap="flat">
                <a:noFill/>
                <a:miter lim="400000"/>
              </a:ln>
              <a:effectLst/>
            </p:spPr>
            <p:txBody>
              <a:bodyPr wrap="square" lIns="0" tIns="0" rIns="0" bIns="0" numCol="1" anchor="ctr">
                <a:noAutofit/>
              </a:bodyPr>
              <a:lstStyle/>
              <a:p>
                <a:pPr lvl="0">
                  <a:defRPr sz="2400">
                    <a:solidFill>
                      <a:srgbClr val="FFFFFF"/>
                    </a:solidFill>
                  </a:defRPr>
                </a:pPr>
              </a:p>
            </p:txBody>
          </p:sp>
          <p:sp>
            <p:nvSpPr>
              <p:cNvPr id="301" name="Shape 301"/>
              <p:cNvSpPr/>
              <p:nvPr/>
            </p:nvSpPr>
            <p:spPr>
              <a:xfrm>
                <a:off x="1879735" y="5905"/>
                <a:ext cx="401570" cy="42611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38" y="3545"/>
                    </a:moveTo>
                    <a:lnTo>
                      <a:pt x="7903" y="3545"/>
                    </a:lnTo>
                    <a:lnTo>
                      <a:pt x="17902" y="0"/>
                    </a:lnTo>
                    <a:lnTo>
                      <a:pt x="21600" y="18598"/>
                    </a:lnTo>
                    <a:lnTo>
                      <a:pt x="17408" y="19827"/>
                    </a:lnTo>
                    <a:lnTo>
                      <a:pt x="10240" y="21600"/>
                    </a:lnTo>
                    <a:lnTo>
                      <a:pt x="1230" y="21083"/>
                    </a:lnTo>
                    <a:lnTo>
                      <a:pt x="0" y="11957"/>
                    </a:lnTo>
                    <a:lnTo>
                      <a:pt x="538" y="3545"/>
                    </a:lnTo>
                    <a:close/>
                  </a:path>
                </a:pathLst>
              </a:custGeom>
              <a:solidFill>
                <a:srgbClr val="51A7F9">
                  <a:alpha val="34716"/>
                </a:srgbClr>
              </a:solidFill>
              <a:ln w="12700" cap="flat">
                <a:noFill/>
                <a:miter lim="400000"/>
              </a:ln>
              <a:effectLst/>
            </p:spPr>
            <p:txBody>
              <a:bodyPr wrap="square" lIns="0" tIns="0" rIns="0" bIns="0" numCol="1" anchor="ctr">
                <a:noAutofit/>
              </a:bodyPr>
              <a:lstStyle/>
              <a:p>
                <a:pPr lvl="0">
                  <a:defRPr sz="2400">
                    <a:solidFill>
                      <a:srgbClr val="FFFFFF"/>
                    </a:solidFill>
                  </a:defRPr>
                </a:pPr>
              </a:p>
            </p:txBody>
          </p:sp>
          <p:sp>
            <p:nvSpPr>
              <p:cNvPr id="302" name="Shape 302"/>
              <p:cNvSpPr/>
              <p:nvPr/>
            </p:nvSpPr>
            <p:spPr>
              <a:xfrm>
                <a:off x="2819535" y="5905"/>
                <a:ext cx="401570" cy="42611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38" y="3545"/>
                    </a:moveTo>
                    <a:lnTo>
                      <a:pt x="7903" y="3545"/>
                    </a:lnTo>
                    <a:lnTo>
                      <a:pt x="17902" y="0"/>
                    </a:lnTo>
                    <a:lnTo>
                      <a:pt x="21600" y="18598"/>
                    </a:lnTo>
                    <a:lnTo>
                      <a:pt x="17408" y="19827"/>
                    </a:lnTo>
                    <a:lnTo>
                      <a:pt x="10240" y="21600"/>
                    </a:lnTo>
                    <a:lnTo>
                      <a:pt x="1230" y="21083"/>
                    </a:lnTo>
                    <a:lnTo>
                      <a:pt x="0" y="11957"/>
                    </a:lnTo>
                    <a:lnTo>
                      <a:pt x="538" y="3545"/>
                    </a:lnTo>
                    <a:close/>
                  </a:path>
                </a:pathLst>
              </a:custGeom>
              <a:solidFill>
                <a:srgbClr val="51A7F9">
                  <a:alpha val="34716"/>
                </a:srgbClr>
              </a:solidFill>
              <a:ln w="12700" cap="flat">
                <a:noFill/>
                <a:miter lim="400000"/>
              </a:ln>
              <a:effectLst/>
            </p:spPr>
            <p:txBody>
              <a:bodyPr wrap="square" lIns="0" tIns="0" rIns="0" bIns="0" numCol="1" anchor="ctr">
                <a:noAutofit/>
              </a:bodyPr>
              <a:lstStyle/>
              <a:p>
                <a:pPr lvl="0">
                  <a:defRPr sz="2400">
                    <a:solidFill>
                      <a:srgbClr val="FFFFFF"/>
                    </a:solidFill>
                  </a:defRPr>
                </a:pPr>
              </a:p>
            </p:txBody>
          </p:sp>
          <p:sp>
            <p:nvSpPr>
              <p:cNvPr id="303" name="Shape 303"/>
              <p:cNvSpPr/>
              <p:nvPr/>
            </p:nvSpPr>
            <p:spPr>
              <a:xfrm>
                <a:off x="3759335" y="5905"/>
                <a:ext cx="401570" cy="42611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38" y="3545"/>
                    </a:moveTo>
                    <a:lnTo>
                      <a:pt x="7903" y="3545"/>
                    </a:lnTo>
                    <a:lnTo>
                      <a:pt x="17902" y="0"/>
                    </a:lnTo>
                    <a:lnTo>
                      <a:pt x="21600" y="18598"/>
                    </a:lnTo>
                    <a:lnTo>
                      <a:pt x="17408" y="19827"/>
                    </a:lnTo>
                    <a:lnTo>
                      <a:pt x="10240" y="21600"/>
                    </a:lnTo>
                    <a:lnTo>
                      <a:pt x="1230" y="21083"/>
                    </a:lnTo>
                    <a:lnTo>
                      <a:pt x="0" y="11957"/>
                    </a:lnTo>
                    <a:lnTo>
                      <a:pt x="538" y="3545"/>
                    </a:lnTo>
                    <a:close/>
                  </a:path>
                </a:pathLst>
              </a:custGeom>
              <a:solidFill>
                <a:srgbClr val="51A7F9">
                  <a:alpha val="34716"/>
                </a:srgbClr>
              </a:solidFill>
              <a:ln w="12700" cap="flat">
                <a:noFill/>
                <a:miter lim="400000"/>
              </a:ln>
              <a:effectLst/>
            </p:spPr>
            <p:txBody>
              <a:bodyPr wrap="square" lIns="0" tIns="0" rIns="0" bIns="0" numCol="1" anchor="ctr">
                <a:noAutofit/>
              </a:bodyPr>
              <a:lstStyle/>
              <a:p>
                <a:pPr lvl="0">
                  <a:defRPr sz="2400">
                    <a:solidFill>
                      <a:srgbClr val="FFFFFF"/>
                    </a:solidFill>
                  </a:defRPr>
                </a:pPr>
              </a:p>
            </p:txBody>
          </p:sp>
        </p:grpSp>
      </p:grpSp>
      <p:sp>
        <p:nvSpPr>
          <p:cNvPr id="306" name="Shape 306"/>
          <p:cNvSpPr/>
          <p:nvPr/>
        </p:nvSpPr>
        <p:spPr>
          <a:xfrm>
            <a:off x="1516802" y="7565445"/>
            <a:ext cx="6613399"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defRPr sz="1800"/>
            </a:pPr>
            <a:r>
              <a:rPr sz="3600"/>
              <a:t>n = 25 (22 f, 3 m)   Median = 23</a:t>
            </a:r>
          </a:p>
        </p:txBody>
      </p:sp>
      <p:grpSp>
        <p:nvGrpSpPr>
          <p:cNvPr id="332" name="Group 332"/>
          <p:cNvGrpSpPr/>
          <p:nvPr/>
        </p:nvGrpSpPr>
        <p:grpSpPr>
          <a:xfrm>
            <a:off x="1618104" y="2393221"/>
            <a:ext cx="8986188" cy="3891857"/>
            <a:chOff x="0" y="0"/>
            <a:chExt cx="8986187" cy="3891855"/>
          </a:xfrm>
        </p:grpSpPr>
        <p:pic>
          <p:nvPicPr>
            <p:cNvPr id="307" name="pasted-image.png"/>
            <p:cNvPicPr/>
            <p:nvPr/>
          </p:nvPicPr>
          <p:blipFill>
            <a:blip r:embed="rId5">
              <a:extLst/>
            </a:blip>
            <a:stretch>
              <a:fillRect/>
            </a:stretch>
          </p:blipFill>
          <p:spPr>
            <a:xfrm>
              <a:off x="8427387" y="0"/>
              <a:ext cx="558801" cy="647701"/>
            </a:xfrm>
            <a:prstGeom prst="rect">
              <a:avLst/>
            </a:prstGeom>
            <a:ln w="12700" cap="flat">
              <a:noFill/>
              <a:miter lim="400000"/>
            </a:ln>
            <a:effectLst/>
          </p:spPr>
        </p:pic>
        <p:pic>
          <p:nvPicPr>
            <p:cNvPr id="308" name="pasted-image.png"/>
            <p:cNvPicPr/>
            <p:nvPr/>
          </p:nvPicPr>
          <p:blipFill>
            <a:blip r:embed="rId6">
              <a:extLst/>
            </a:blip>
            <a:stretch>
              <a:fillRect/>
            </a:stretch>
          </p:blipFill>
          <p:spPr>
            <a:xfrm>
              <a:off x="7475094" y="0"/>
              <a:ext cx="558801" cy="647701"/>
            </a:xfrm>
            <a:prstGeom prst="rect">
              <a:avLst/>
            </a:prstGeom>
            <a:ln w="12700" cap="flat">
              <a:noFill/>
              <a:miter lim="400000"/>
            </a:ln>
            <a:effectLst/>
          </p:spPr>
        </p:pic>
        <p:pic>
          <p:nvPicPr>
            <p:cNvPr id="309" name="pasted-image.png"/>
            <p:cNvPicPr/>
            <p:nvPr/>
          </p:nvPicPr>
          <p:blipFill>
            <a:blip r:embed="rId7">
              <a:extLst/>
            </a:blip>
            <a:stretch>
              <a:fillRect/>
            </a:stretch>
          </p:blipFill>
          <p:spPr>
            <a:xfrm>
              <a:off x="6522802" y="0"/>
              <a:ext cx="558801" cy="647701"/>
            </a:xfrm>
            <a:prstGeom prst="rect">
              <a:avLst/>
            </a:prstGeom>
            <a:ln w="12700" cap="flat">
              <a:noFill/>
              <a:miter lim="400000"/>
            </a:ln>
            <a:effectLst/>
          </p:spPr>
        </p:pic>
        <p:pic>
          <p:nvPicPr>
            <p:cNvPr id="310" name="pasted-image.png"/>
            <p:cNvPicPr/>
            <p:nvPr/>
          </p:nvPicPr>
          <p:blipFill>
            <a:blip r:embed="rId8">
              <a:extLst/>
            </a:blip>
            <a:stretch>
              <a:fillRect/>
            </a:stretch>
          </p:blipFill>
          <p:spPr>
            <a:xfrm>
              <a:off x="5570510" y="0"/>
              <a:ext cx="558801" cy="647701"/>
            </a:xfrm>
            <a:prstGeom prst="rect">
              <a:avLst/>
            </a:prstGeom>
            <a:ln w="12700" cap="flat">
              <a:noFill/>
              <a:miter lim="400000"/>
            </a:ln>
            <a:effectLst/>
          </p:spPr>
        </p:pic>
        <p:pic>
          <p:nvPicPr>
            <p:cNvPr id="311" name="pasted-image.png"/>
            <p:cNvPicPr/>
            <p:nvPr/>
          </p:nvPicPr>
          <p:blipFill>
            <a:blip r:embed="rId9">
              <a:extLst/>
            </a:blip>
            <a:stretch>
              <a:fillRect/>
            </a:stretch>
          </p:blipFill>
          <p:spPr>
            <a:xfrm>
              <a:off x="4643618" y="0"/>
              <a:ext cx="558801" cy="647701"/>
            </a:xfrm>
            <a:prstGeom prst="rect">
              <a:avLst/>
            </a:prstGeom>
            <a:ln w="12700" cap="flat">
              <a:noFill/>
              <a:miter lim="400000"/>
            </a:ln>
            <a:effectLst/>
          </p:spPr>
        </p:pic>
        <p:pic>
          <p:nvPicPr>
            <p:cNvPr id="312" name="pasted-image.png"/>
            <p:cNvPicPr/>
            <p:nvPr/>
          </p:nvPicPr>
          <p:blipFill>
            <a:blip r:embed="rId10">
              <a:extLst/>
            </a:blip>
            <a:stretch>
              <a:fillRect/>
            </a:stretch>
          </p:blipFill>
          <p:spPr>
            <a:xfrm>
              <a:off x="3704026" y="0"/>
              <a:ext cx="558801" cy="647701"/>
            </a:xfrm>
            <a:prstGeom prst="rect">
              <a:avLst/>
            </a:prstGeom>
            <a:ln w="12700" cap="flat">
              <a:noFill/>
              <a:miter lim="400000"/>
            </a:ln>
            <a:effectLst/>
          </p:spPr>
        </p:pic>
        <p:pic>
          <p:nvPicPr>
            <p:cNvPr id="313" name="pasted-image.png"/>
            <p:cNvPicPr/>
            <p:nvPr/>
          </p:nvPicPr>
          <p:blipFill>
            <a:blip r:embed="rId11">
              <a:extLst/>
            </a:blip>
            <a:stretch>
              <a:fillRect/>
            </a:stretch>
          </p:blipFill>
          <p:spPr>
            <a:xfrm>
              <a:off x="2739034" y="0"/>
              <a:ext cx="558801" cy="647701"/>
            </a:xfrm>
            <a:prstGeom prst="rect">
              <a:avLst/>
            </a:prstGeom>
            <a:ln w="12700" cap="flat">
              <a:noFill/>
              <a:miter lim="400000"/>
            </a:ln>
            <a:effectLst/>
          </p:spPr>
        </p:pic>
        <p:pic>
          <p:nvPicPr>
            <p:cNvPr id="314" name="pasted-image.png"/>
            <p:cNvPicPr/>
            <p:nvPr/>
          </p:nvPicPr>
          <p:blipFill>
            <a:blip r:embed="rId12">
              <a:extLst/>
            </a:blip>
            <a:stretch>
              <a:fillRect/>
            </a:stretch>
          </p:blipFill>
          <p:spPr>
            <a:xfrm>
              <a:off x="1799442" y="0"/>
              <a:ext cx="558801" cy="647701"/>
            </a:xfrm>
            <a:prstGeom prst="rect">
              <a:avLst/>
            </a:prstGeom>
            <a:ln w="12700" cap="flat">
              <a:noFill/>
              <a:miter lim="400000"/>
            </a:ln>
            <a:effectLst/>
          </p:spPr>
        </p:pic>
        <p:pic>
          <p:nvPicPr>
            <p:cNvPr id="315" name="pasted-image.png"/>
            <p:cNvPicPr/>
            <p:nvPr/>
          </p:nvPicPr>
          <p:blipFill>
            <a:blip r:embed="rId13">
              <a:extLst/>
            </a:blip>
            <a:stretch>
              <a:fillRect/>
            </a:stretch>
          </p:blipFill>
          <p:spPr>
            <a:xfrm>
              <a:off x="959370" y="0"/>
              <a:ext cx="558801" cy="647701"/>
            </a:xfrm>
            <a:prstGeom prst="rect">
              <a:avLst/>
            </a:prstGeom>
            <a:ln w="12700" cap="flat">
              <a:noFill/>
              <a:miter lim="400000"/>
            </a:ln>
            <a:effectLst/>
          </p:spPr>
        </p:pic>
        <p:pic>
          <p:nvPicPr>
            <p:cNvPr id="316" name="pasted-image.png"/>
            <p:cNvPicPr/>
            <p:nvPr/>
          </p:nvPicPr>
          <p:blipFill>
            <a:blip r:embed="rId14">
              <a:extLst/>
            </a:blip>
            <a:stretch>
              <a:fillRect/>
            </a:stretch>
          </p:blipFill>
          <p:spPr>
            <a:xfrm>
              <a:off x="0" y="0"/>
              <a:ext cx="558800" cy="647700"/>
            </a:xfrm>
            <a:prstGeom prst="rect">
              <a:avLst/>
            </a:prstGeom>
            <a:ln w="12700" cap="flat">
              <a:noFill/>
              <a:miter lim="400000"/>
            </a:ln>
            <a:effectLst/>
          </p:spPr>
        </p:pic>
        <p:pic>
          <p:nvPicPr>
            <p:cNvPr id="317" name="pasted-image.png"/>
            <p:cNvPicPr/>
            <p:nvPr/>
          </p:nvPicPr>
          <p:blipFill>
            <a:blip r:embed="rId15">
              <a:extLst/>
            </a:blip>
            <a:stretch>
              <a:fillRect/>
            </a:stretch>
          </p:blipFill>
          <p:spPr>
            <a:xfrm>
              <a:off x="0" y="1606029"/>
              <a:ext cx="558801" cy="647701"/>
            </a:xfrm>
            <a:prstGeom prst="rect">
              <a:avLst/>
            </a:prstGeom>
            <a:ln w="12700" cap="flat">
              <a:noFill/>
              <a:miter lim="400000"/>
            </a:ln>
            <a:effectLst/>
          </p:spPr>
        </p:pic>
        <p:pic>
          <p:nvPicPr>
            <p:cNvPr id="318" name="pasted-image.png"/>
            <p:cNvPicPr/>
            <p:nvPr/>
          </p:nvPicPr>
          <p:blipFill>
            <a:blip r:embed="rId16">
              <a:extLst/>
            </a:blip>
            <a:stretch>
              <a:fillRect/>
            </a:stretch>
          </p:blipFill>
          <p:spPr>
            <a:xfrm>
              <a:off x="959370" y="1606029"/>
              <a:ext cx="558801" cy="647701"/>
            </a:xfrm>
            <a:prstGeom prst="rect">
              <a:avLst/>
            </a:prstGeom>
            <a:ln w="12700" cap="flat">
              <a:noFill/>
              <a:miter lim="400000"/>
            </a:ln>
            <a:effectLst/>
          </p:spPr>
        </p:pic>
        <p:pic>
          <p:nvPicPr>
            <p:cNvPr id="319" name="pasted-image.png"/>
            <p:cNvPicPr/>
            <p:nvPr/>
          </p:nvPicPr>
          <p:blipFill>
            <a:blip r:embed="rId17">
              <a:extLst/>
            </a:blip>
            <a:stretch>
              <a:fillRect/>
            </a:stretch>
          </p:blipFill>
          <p:spPr>
            <a:xfrm>
              <a:off x="1893341" y="1606029"/>
              <a:ext cx="558801" cy="647701"/>
            </a:xfrm>
            <a:prstGeom prst="rect">
              <a:avLst/>
            </a:prstGeom>
            <a:ln w="12700" cap="flat">
              <a:noFill/>
              <a:miter lim="400000"/>
            </a:ln>
            <a:effectLst/>
          </p:spPr>
        </p:pic>
        <p:pic>
          <p:nvPicPr>
            <p:cNvPr id="320" name="pasted-image.png"/>
            <p:cNvPicPr/>
            <p:nvPr/>
          </p:nvPicPr>
          <p:blipFill>
            <a:blip r:embed="rId18">
              <a:extLst/>
            </a:blip>
            <a:stretch>
              <a:fillRect/>
            </a:stretch>
          </p:blipFill>
          <p:spPr>
            <a:xfrm>
              <a:off x="2713634" y="1606029"/>
              <a:ext cx="558801" cy="647701"/>
            </a:xfrm>
            <a:prstGeom prst="rect">
              <a:avLst/>
            </a:prstGeom>
            <a:ln w="12700" cap="flat">
              <a:noFill/>
              <a:miter lim="400000"/>
            </a:ln>
            <a:effectLst/>
          </p:spPr>
        </p:pic>
        <p:pic>
          <p:nvPicPr>
            <p:cNvPr id="321" name="pasted-image.png"/>
            <p:cNvPicPr/>
            <p:nvPr/>
          </p:nvPicPr>
          <p:blipFill>
            <a:blip r:embed="rId19">
              <a:extLst/>
            </a:blip>
            <a:stretch>
              <a:fillRect/>
            </a:stretch>
          </p:blipFill>
          <p:spPr>
            <a:xfrm>
              <a:off x="3716726" y="1606029"/>
              <a:ext cx="558801" cy="647701"/>
            </a:xfrm>
            <a:prstGeom prst="rect">
              <a:avLst/>
            </a:prstGeom>
            <a:ln w="12700" cap="flat">
              <a:noFill/>
              <a:miter lim="400000"/>
            </a:ln>
            <a:effectLst/>
          </p:spPr>
        </p:pic>
        <p:pic>
          <p:nvPicPr>
            <p:cNvPr id="322" name="pasted-image.png"/>
            <p:cNvPicPr/>
            <p:nvPr/>
          </p:nvPicPr>
          <p:blipFill>
            <a:blip r:embed="rId20">
              <a:extLst/>
            </a:blip>
            <a:stretch>
              <a:fillRect/>
            </a:stretch>
          </p:blipFill>
          <p:spPr>
            <a:xfrm>
              <a:off x="4656318" y="1606029"/>
              <a:ext cx="558801" cy="647701"/>
            </a:xfrm>
            <a:prstGeom prst="rect">
              <a:avLst/>
            </a:prstGeom>
            <a:ln w="12700" cap="flat">
              <a:noFill/>
              <a:miter lim="400000"/>
            </a:ln>
            <a:effectLst/>
          </p:spPr>
        </p:pic>
        <p:pic>
          <p:nvPicPr>
            <p:cNvPr id="323" name="pasted-image.png"/>
            <p:cNvPicPr/>
            <p:nvPr/>
          </p:nvPicPr>
          <p:blipFill>
            <a:blip r:embed="rId21">
              <a:extLst/>
            </a:blip>
            <a:stretch>
              <a:fillRect/>
            </a:stretch>
          </p:blipFill>
          <p:spPr>
            <a:xfrm>
              <a:off x="5570510" y="1606029"/>
              <a:ext cx="558801" cy="647701"/>
            </a:xfrm>
            <a:prstGeom prst="rect">
              <a:avLst/>
            </a:prstGeom>
            <a:ln w="12700" cap="flat">
              <a:noFill/>
              <a:miter lim="400000"/>
            </a:ln>
            <a:effectLst/>
          </p:spPr>
        </p:pic>
        <p:pic>
          <p:nvPicPr>
            <p:cNvPr id="324" name="pasted-image.png"/>
            <p:cNvPicPr/>
            <p:nvPr/>
          </p:nvPicPr>
          <p:blipFill>
            <a:blip r:embed="rId22">
              <a:extLst/>
            </a:blip>
            <a:stretch>
              <a:fillRect/>
            </a:stretch>
          </p:blipFill>
          <p:spPr>
            <a:xfrm>
              <a:off x="6522802" y="1606029"/>
              <a:ext cx="558801" cy="647701"/>
            </a:xfrm>
            <a:prstGeom prst="rect">
              <a:avLst/>
            </a:prstGeom>
            <a:ln w="12700" cap="flat">
              <a:noFill/>
              <a:miter lim="400000"/>
            </a:ln>
            <a:effectLst/>
          </p:spPr>
        </p:pic>
        <p:pic>
          <p:nvPicPr>
            <p:cNvPr id="325" name="pasted-image.png"/>
            <p:cNvPicPr/>
            <p:nvPr/>
          </p:nvPicPr>
          <p:blipFill>
            <a:blip r:embed="rId23">
              <a:extLst/>
            </a:blip>
            <a:stretch>
              <a:fillRect/>
            </a:stretch>
          </p:blipFill>
          <p:spPr>
            <a:xfrm>
              <a:off x="7475094" y="1606029"/>
              <a:ext cx="558801" cy="647701"/>
            </a:xfrm>
            <a:prstGeom prst="rect">
              <a:avLst/>
            </a:prstGeom>
            <a:ln w="12700" cap="flat">
              <a:noFill/>
              <a:miter lim="400000"/>
            </a:ln>
            <a:effectLst/>
          </p:spPr>
        </p:pic>
        <p:pic>
          <p:nvPicPr>
            <p:cNvPr id="326" name="pasted-image.png"/>
            <p:cNvPicPr/>
            <p:nvPr/>
          </p:nvPicPr>
          <p:blipFill>
            <a:blip r:embed="rId24">
              <a:extLst/>
            </a:blip>
            <a:stretch>
              <a:fillRect/>
            </a:stretch>
          </p:blipFill>
          <p:spPr>
            <a:xfrm>
              <a:off x="8427387" y="1606029"/>
              <a:ext cx="558801" cy="647701"/>
            </a:xfrm>
            <a:prstGeom prst="rect">
              <a:avLst/>
            </a:prstGeom>
            <a:ln w="12700" cap="flat">
              <a:noFill/>
              <a:miter lim="400000"/>
            </a:ln>
            <a:effectLst/>
          </p:spPr>
        </p:pic>
        <p:pic>
          <p:nvPicPr>
            <p:cNvPr id="327" name="pasted-image.png"/>
            <p:cNvPicPr/>
            <p:nvPr/>
          </p:nvPicPr>
          <p:blipFill>
            <a:blip r:embed="rId25">
              <a:extLst/>
            </a:blip>
            <a:stretch>
              <a:fillRect/>
            </a:stretch>
          </p:blipFill>
          <p:spPr>
            <a:xfrm>
              <a:off x="0" y="3212059"/>
              <a:ext cx="558801" cy="647701"/>
            </a:xfrm>
            <a:prstGeom prst="rect">
              <a:avLst/>
            </a:prstGeom>
            <a:ln w="12700" cap="flat">
              <a:noFill/>
              <a:miter lim="400000"/>
            </a:ln>
            <a:effectLst/>
          </p:spPr>
        </p:pic>
        <p:pic>
          <p:nvPicPr>
            <p:cNvPr id="328" name="pasted-image.png"/>
            <p:cNvPicPr/>
            <p:nvPr/>
          </p:nvPicPr>
          <p:blipFill>
            <a:blip r:embed="rId26">
              <a:extLst/>
            </a:blip>
            <a:stretch>
              <a:fillRect/>
            </a:stretch>
          </p:blipFill>
          <p:spPr>
            <a:xfrm>
              <a:off x="921270" y="3231455"/>
              <a:ext cx="558801" cy="647701"/>
            </a:xfrm>
            <a:prstGeom prst="rect">
              <a:avLst/>
            </a:prstGeom>
            <a:ln w="12700" cap="flat">
              <a:noFill/>
              <a:miter lim="400000"/>
            </a:ln>
            <a:effectLst/>
          </p:spPr>
        </p:pic>
        <p:pic>
          <p:nvPicPr>
            <p:cNvPr id="329" name="pasted-image.png"/>
            <p:cNvPicPr/>
            <p:nvPr/>
          </p:nvPicPr>
          <p:blipFill>
            <a:blip r:embed="rId27">
              <a:extLst/>
            </a:blip>
            <a:stretch>
              <a:fillRect/>
            </a:stretch>
          </p:blipFill>
          <p:spPr>
            <a:xfrm>
              <a:off x="1893341" y="3212059"/>
              <a:ext cx="558801" cy="647701"/>
            </a:xfrm>
            <a:prstGeom prst="rect">
              <a:avLst/>
            </a:prstGeom>
            <a:ln w="12700" cap="flat">
              <a:noFill/>
              <a:miter lim="400000"/>
            </a:ln>
            <a:effectLst/>
          </p:spPr>
        </p:pic>
        <p:pic>
          <p:nvPicPr>
            <p:cNvPr id="330" name="pasted-image.png"/>
            <p:cNvPicPr/>
            <p:nvPr/>
          </p:nvPicPr>
          <p:blipFill>
            <a:blip r:embed="rId28">
              <a:extLst/>
            </a:blip>
            <a:stretch>
              <a:fillRect/>
            </a:stretch>
          </p:blipFill>
          <p:spPr>
            <a:xfrm>
              <a:off x="2827311" y="3244155"/>
              <a:ext cx="558801" cy="647701"/>
            </a:xfrm>
            <a:prstGeom prst="rect">
              <a:avLst/>
            </a:prstGeom>
            <a:ln w="12700" cap="flat">
              <a:noFill/>
              <a:miter lim="400000"/>
            </a:ln>
            <a:effectLst/>
          </p:spPr>
        </p:pic>
        <p:pic>
          <p:nvPicPr>
            <p:cNvPr id="331" name="pasted-image.png"/>
            <p:cNvPicPr/>
            <p:nvPr/>
          </p:nvPicPr>
          <p:blipFill>
            <a:blip r:embed="rId29">
              <a:extLst/>
            </a:blip>
            <a:stretch>
              <a:fillRect/>
            </a:stretch>
          </p:blipFill>
          <p:spPr>
            <a:xfrm>
              <a:off x="3773982" y="3237459"/>
              <a:ext cx="558801" cy="647701"/>
            </a:xfrm>
            <a:prstGeom prst="rect">
              <a:avLst/>
            </a:prstGeom>
            <a:ln w="12700" cap="flat">
              <a:noFill/>
              <a:miter lim="400000"/>
            </a:ln>
            <a:effectLst/>
          </p:spPr>
        </p:pic>
      </p:grpSp>
    </p:spTree>
  </p:cSld>
  <p:clrMapOvr>
    <a:masterClrMapping/>
  </p:clrMapOvr>
  <p:transition spd="fast" advClick="1">
    <p:push dir="l"/>
  </p:transition>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nodeType="clickEffect" presetClass="entr" presetSubtype="8" presetID="22" grpId="1" fill="hold">
                                  <p:stCondLst>
                                    <p:cond delay="0"/>
                                  </p:stCondLst>
                                  <p:iterate type="el" backwards="0">
                                    <p:tmAbs val="0"/>
                                  </p:iterate>
                                  <p:childTnLst>
                                    <p:set>
                                      <p:cBhvr>
                                        <p:cTn id="6" fill="hold"/>
                                        <p:tgtEl>
                                          <p:spTgt spid="274"/>
                                        </p:tgtEl>
                                        <p:attrNameLst>
                                          <p:attrName>style.visibility</p:attrName>
                                        </p:attrNameLst>
                                      </p:cBhvr>
                                      <p:to>
                                        <p:strVal val="visible"/>
                                      </p:to>
                                    </p:set>
                                    <p:animEffect filter="wipe(left)" transition="in">
                                      <p:cBhvr>
                                        <p:cTn id="7" dur="1000"/>
                                        <p:tgtEl>
                                          <p:spTgt spid="274"/>
                                        </p:tgtEl>
                                      </p:cBhvr>
                                    </p:animEffect>
                                  </p:childTnLst>
                                </p:cTn>
                              </p:par>
                            </p:childTnLst>
                          </p:cTn>
                        </p:par>
                      </p:childTnLst>
                    </p:cTn>
                  </p:par>
                  <p:par>
                    <p:cTn id="8" fill="hold">
                      <p:stCondLst>
                        <p:cond delay="indefinite"/>
                      </p:stCondLst>
                      <p:childTnLst>
                        <p:par>
                          <p:cTn id="9" fill="hold">
                            <p:stCondLst>
                              <p:cond delay="0"/>
                            </p:stCondLst>
                            <p:childTnLst>
                              <p:par>
                                <p:cTn id="10" nodeType="clickEffect" presetClass="entr" presetSubtype="8" presetID="22" grpId="2" fill="hold">
                                  <p:stCondLst>
                                    <p:cond delay="0"/>
                                  </p:stCondLst>
                                  <p:iterate type="el" backwards="0">
                                    <p:tmAbs val="0"/>
                                  </p:iterate>
                                  <p:childTnLst>
                                    <p:set>
                                      <p:cBhvr>
                                        <p:cTn id="11" fill="hold"/>
                                        <p:tgtEl>
                                          <p:spTgt spid="305"/>
                                        </p:tgtEl>
                                        <p:attrNameLst>
                                          <p:attrName>style.visibility</p:attrName>
                                        </p:attrNameLst>
                                      </p:cBhvr>
                                      <p:to>
                                        <p:strVal val="visible"/>
                                      </p:to>
                                    </p:set>
                                    <p:animEffect filter="wipe(left)" transition="in">
                                      <p:cBhvr>
                                        <p:cTn id="12" dur="500"/>
                                        <p:tgtEl>
                                          <p:spTgt spid="305"/>
                                        </p:tgtEl>
                                      </p:cBhvr>
                                    </p:animEffect>
                                  </p:childTnLst>
                                </p:cTn>
                              </p:par>
                            </p:childTnLst>
                          </p:cTn>
                        </p:par>
                        <p:par>
                          <p:cTn id="13" fill="hold">
                            <p:stCondLst>
                              <p:cond delay="500"/>
                            </p:stCondLst>
                            <p:childTnLst>
                              <p:par>
                                <p:cTn id="14" nodeType="afterEffect" presetClass="entr" presetSubtype="8" presetID="22" grpId="3" fill="hold">
                                  <p:stCondLst>
                                    <p:cond delay="0"/>
                                  </p:stCondLst>
                                  <p:iterate type="el" backwards="0">
                                    <p:tmAbs val="0"/>
                                  </p:iterate>
                                  <p:childTnLst>
                                    <p:set>
                                      <p:cBhvr>
                                        <p:cTn id="15" fill="hold"/>
                                        <p:tgtEl>
                                          <p:spTgt spid="306"/>
                                        </p:tgtEl>
                                        <p:attrNameLst>
                                          <p:attrName>style.visibility</p:attrName>
                                        </p:attrNameLst>
                                      </p:cBhvr>
                                      <p:to>
                                        <p:strVal val="visible"/>
                                      </p:to>
                                    </p:set>
                                    <p:animEffect filter="wipe(left)" transition="in">
                                      <p:cBhvr>
                                        <p:cTn id="16" dur="500"/>
                                        <p:tgtEl>
                                          <p:spTgt spid="306"/>
                                        </p:tgtEl>
                                      </p:cBhvr>
                                    </p:animEffect>
                                  </p:childTnLst>
                                </p:cTn>
                              </p:par>
                            </p:childTnLst>
                          </p:cTn>
                        </p:par>
                      </p:childTnLst>
                    </p:cTn>
                  </p:par>
                  <p:par>
                    <p:cTn id="17" fill="hold">
                      <p:stCondLst>
                        <p:cond delay="indefinite"/>
                      </p:stCondLst>
                      <p:childTnLst>
                        <p:par>
                          <p:cTn id="18" fill="hold">
                            <p:stCondLst>
                              <p:cond delay="0"/>
                            </p:stCondLst>
                            <p:childTnLst>
                              <p:par>
                                <p:cTn id="19" nodeType="clickEffect" presetClass="entr" presetSubtype="1" presetID="2" grpId="4" fill="hold">
                                  <p:stCondLst>
                                    <p:cond delay="0"/>
                                  </p:stCondLst>
                                  <p:iterate type="el" backwards="0">
                                    <p:tmAbs val="0"/>
                                  </p:iterate>
                                  <p:childTnLst>
                                    <p:set>
                                      <p:cBhvr>
                                        <p:cTn id="20" fill="hold"/>
                                        <p:tgtEl>
                                          <p:spTgt spid="332"/>
                                        </p:tgtEl>
                                        <p:attrNameLst>
                                          <p:attrName>style.visibility</p:attrName>
                                        </p:attrNameLst>
                                      </p:cBhvr>
                                      <p:to>
                                        <p:strVal val="visible"/>
                                      </p:to>
                                    </p:set>
                                    <p:anim calcmode="lin" valueType="num">
                                      <p:cBhvr>
                                        <p:cTn id="21" dur="1500" fill="hold"/>
                                        <p:tgtEl>
                                          <p:spTgt spid="332"/>
                                        </p:tgtEl>
                                        <p:attrNameLst>
                                          <p:attrName>ppt_x</p:attrName>
                                        </p:attrNameLst>
                                      </p:cBhvr>
                                      <p:tavLst>
                                        <p:tav tm="0">
                                          <p:val>
                                            <p:strVal val="#ppt_x"/>
                                          </p:val>
                                        </p:tav>
                                        <p:tav tm="100000">
                                          <p:val>
                                            <p:strVal val="#ppt_x"/>
                                          </p:val>
                                        </p:tav>
                                      </p:tavLst>
                                    </p:anim>
                                    <p:anim calcmode="lin" valueType="num">
                                      <p:cBhvr>
                                        <p:cTn id="22" dur="1500" fill="hold"/>
                                        <p:tgtEl>
                                          <p:spTgt spid="33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05" grpId="2"/>
      <p:bldP build="whole" bldLvl="1" animBg="1" rev="0" advAuto="0" spid="332" grpId="4"/>
      <p:bldP build="whole" bldLvl="1" animBg="1" rev="0" advAuto="0" spid="306" grpId="3"/>
      <p:bldP build="whole" bldLvl="1" animBg="1" rev="0" advAuto="0" spid="274" grpId="1"/>
    </p:bldLst>
  </p:timing>
</p:sld>
</file>

<file path=ppt/slides/slide2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36" name="Shape 336"/>
          <p:cNvSpPr/>
          <p:nvPr/>
        </p:nvSpPr>
        <p:spPr>
          <a:xfrm>
            <a:off x="2209800" y="8856133"/>
            <a:ext cx="10464800" cy="6858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lgn="r">
              <a:defRPr sz="2800">
                <a:solidFill>
                  <a:srgbClr val="53585F"/>
                </a:solidFill>
                <a:latin typeface="+mn-lt"/>
                <a:ea typeface="+mn-ea"/>
                <a:cs typeface="+mn-cs"/>
                <a:sym typeface="Arvo"/>
              </a:defRPr>
            </a:lvl1pPr>
          </a:lstStyle>
          <a:p>
            <a:pPr lvl="0">
              <a:defRPr sz="1800">
                <a:solidFill>
                  <a:srgbClr val="000000"/>
                </a:solidFill>
              </a:defRPr>
            </a:pPr>
            <a:r>
              <a:rPr sz="2800">
                <a:solidFill>
                  <a:srgbClr val="53585F"/>
                </a:solidFill>
              </a:rPr>
              <a:t>EMPIRICAL STUDY</a:t>
            </a:r>
          </a:p>
        </p:txBody>
      </p:sp>
      <p:pic>
        <p:nvPicPr>
          <p:cNvPr id="337" name="pasted-image.pdf"/>
          <p:cNvPicPr/>
          <p:nvPr/>
        </p:nvPicPr>
        <p:blipFill>
          <a:blip r:embed="rId3">
            <a:alphaModFix amt="50106"/>
            <a:extLst/>
          </a:blip>
          <a:stretch>
            <a:fillRect/>
          </a:stretch>
        </p:blipFill>
        <p:spPr>
          <a:xfrm>
            <a:off x="11580283" y="-4234"/>
            <a:ext cx="1384301" cy="1371601"/>
          </a:xfrm>
          <a:prstGeom prst="rect">
            <a:avLst/>
          </a:prstGeom>
          <a:ln w="12700">
            <a:miter lim="400000"/>
          </a:ln>
        </p:spPr>
      </p:pic>
      <p:sp>
        <p:nvSpPr>
          <p:cNvPr id="338" name="Shape 338"/>
          <p:cNvSpPr/>
          <p:nvPr>
            <p:ph type="title"/>
          </p:nvPr>
        </p:nvSpPr>
        <p:spPr>
          <a:xfrm>
            <a:off x="639233" y="281384"/>
            <a:ext cx="10464801" cy="1611776"/>
          </a:xfrm>
          <a:prstGeom prst="rect">
            <a:avLst/>
          </a:prstGeom>
        </p:spPr>
        <p:txBody>
          <a:bodyPr/>
          <a:lstStyle/>
          <a:p>
            <a:pPr lvl="0">
              <a:defRPr sz="1800"/>
            </a:pPr>
            <a:r>
              <a:rPr sz="8000"/>
              <a:t>Materials</a:t>
            </a:r>
          </a:p>
        </p:txBody>
      </p:sp>
      <p:pic>
        <p:nvPicPr>
          <p:cNvPr id="339" name="pasted-image.png"/>
          <p:cNvPicPr/>
          <p:nvPr/>
        </p:nvPicPr>
        <p:blipFill>
          <a:blip r:embed="rId4">
            <a:extLst/>
          </a:blip>
          <a:stretch>
            <a:fillRect/>
          </a:stretch>
        </p:blipFill>
        <p:spPr>
          <a:xfrm>
            <a:off x="1678429" y="1916853"/>
            <a:ext cx="9791260" cy="6915587"/>
          </a:xfrm>
          <a:prstGeom prst="rect">
            <a:avLst/>
          </a:prstGeom>
          <a:ln w="38100">
            <a:solidFill>
              <a:srgbClr val="6C6F6E"/>
            </a:solidFill>
            <a:miter lim="400000"/>
          </a:ln>
        </p:spPr>
      </p:pic>
      <p:pic>
        <p:nvPicPr>
          <p:cNvPr id="340" name="pasted-image.png"/>
          <p:cNvPicPr/>
          <p:nvPr/>
        </p:nvPicPr>
        <p:blipFill>
          <a:blip r:embed="rId5">
            <a:extLst/>
          </a:blip>
          <a:stretch>
            <a:fillRect/>
          </a:stretch>
        </p:blipFill>
        <p:spPr>
          <a:xfrm>
            <a:off x="5937250" y="3524250"/>
            <a:ext cx="3009900" cy="2705100"/>
          </a:xfrm>
          <a:prstGeom prst="rect">
            <a:avLst/>
          </a:prstGeom>
          <a:ln w="12700">
            <a:miter lim="400000"/>
          </a:ln>
        </p:spPr>
      </p:pic>
      <p:pic>
        <p:nvPicPr>
          <p:cNvPr id="341" name="pasted-image.png"/>
          <p:cNvPicPr/>
          <p:nvPr/>
        </p:nvPicPr>
        <p:blipFill>
          <a:blip r:embed="rId6">
            <a:extLst/>
          </a:blip>
          <a:stretch>
            <a:fillRect/>
          </a:stretch>
        </p:blipFill>
        <p:spPr>
          <a:xfrm rot="15708809">
            <a:off x="7332387" y="2821655"/>
            <a:ext cx="2260572" cy="2007523"/>
          </a:xfrm>
          <a:prstGeom prst="rect">
            <a:avLst/>
          </a:prstGeom>
          <a:ln w="12700">
            <a:miter lim="400000"/>
          </a:ln>
        </p:spPr>
      </p:pic>
    </p:spTree>
  </p:cSld>
  <p:clrMapOvr>
    <a:masterClrMapping/>
  </p:clrMapOvr>
  <p:transition spd="fast" advClick="1">
    <p:push dir="l"/>
  </p:transition>
</p:sld>
</file>

<file path=ppt/slides/slide2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45" name="Shape 345"/>
          <p:cNvSpPr/>
          <p:nvPr/>
        </p:nvSpPr>
        <p:spPr>
          <a:xfrm>
            <a:off x="2209800" y="8856133"/>
            <a:ext cx="10464800" cy="6858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lgn="r">
              <a:defRPr sz="2800">
                <a:solidFill>
                  <a:srgbClr val="53585F"/>
                </a:solidFill>
                <a:latin typeface="+mn-lt"/>
                <a:ea typeface="+mn-ea"/>
                <a:cs typeface="+mn-cs"/>
                <a:sym typeface="Arvo"/>
              </a:defRPr>
            </a:lvl1pPr>
          </a:lstStyle>
          <a:p>
            <a:pPr lvl="0">
              <a:defRPr sz="1800">
                <a:solidFill>
                  <a:srgbClr val="000000"/>
                </a:solidFill>
              </a:defRPr>
            </a:pPr>
            <a:r>
              <a:rPr sz="2800">
                <a:solidFill>
                  <a:srgbClr val="53585F"/>
                </a:solidFill>
              </a:rPr>
              <a:t>EMPIRICAL STUDY</a:t>
            </a:r>
          </a:p>
        </p:txBody>
      </p:sp>
      <p:pic>
        <p:nvPicPr>
          <p:cNvPr id="346" name="pasted-image.pdf"/>
          <p:cNvPicPr/>
          <p:nvPr/>
        </p:nvPicPr>
        <p:blipFill>
          <a:blip r:embed="rId3">
            <a:alphaModFix amt="50106"/>
            <a:extLst/>
          </a:blip>
          <a:stretch>
            <a:fillRect/>
          </a:stretch>
        </p:blipFill>
        <p:spPr>
          <a:xfrm>
            <a:off x="11580283" y="-4234"/>
            <a:ext cx="1384301" cy="1371601"/>
          </a:xfrm>
          <a:prstGeom prst="rect">
            <a:avLst/>
          </a:prstGeom>
          <a:ln w="12700">
            <a:miter lim="400000"/>
          </a:ln>
        </p:spPr>
      </p:pic>
      <p:sp>
        <p:nvSpPr>
          <p:cNvPr id="347" name="Shape 347"/>
          <p:cNvSpPr/>
          <p:nvPr>
            <p:ph type="title"/>
          </p:nvPr>
        </p:nvSpPr>
        <p:spPr>
          <a:xfrm>
            <a:off x="639233" y="281384"/>
            <a:ext cx="10464801" cy="1611776"/>
          </a:xfrm>
          <a:prstGeom prst="rect">
            <a:avLst/>
          </a:prstGeom>
        </p:spPr>
        <p:txBody>
          <a:bodyPr/>
          <a:lstStyle/>
          <a:p>
            <a:pPr lvl="0">
              <a:defRPr sz="1800"/>
            </a:pPr>
            <a:r>
              <a:rPr sz="8000"/>
              <a:t>Analysis</a:t>
            </a:r>
          </a:p>
        </p:txBody>
      </p:sp>
      <p:grpSp>
        <p:nvGrpSpPr>
          <p:cNvPr id="354" name="Group 354"/>
          <p:cNvGrpSpPr/>
          <p:nvPr/>
        </p:nvGrpSpPr>
        <p:grpSpPr>
          <a:xfrm>
            <a:off x="630252" y="2370201"/>
            <a:ext cx="4911191" cy="3541359"/>
            <a:chOff x="0" y="0"/>
            <a:chExt cx="4911190" cy="3541358"/>
          </a:xfrm>
        </p:grpSpPr>
        <p:pic>
          <p:nvPicPr>
            <p:cNvPr id="348" name="pasted-image.png"/>
            <p:cNvPicPr/>
            <p:nvPr/>
          </p:nvPicPr>
          <p:blipFill>
            <a:blip r:embed="rId4">
              <a:extLst/>
            </a:blip>
            <a:stretch>
              <a:fillRect/>
            </a:stretch>
          </p:blipFill>
          <p:spPr>
            <a:xfrm rot="21493041">
              <a:off x="2480577" y="36962"/>
              <a:ext cx="2403796" cy="1761561"/>
            </a:xfrm>
            <a:prstGeom prst="rect">
              <a:avLst/>
            </a:prstGeom>
            <a:ln w="12700" cap="flat">
              <a:noFill/>
              <a:miter lim="400000"/>
            </a:ln>
            <a:effectLst/>
          </p:spPr>
        </p:pic>
        <p:pic>
          <p:nvPicPr>
            <p:cNvPr id="349" name="pasted-image.png"/>
            <p:cNvPicPr/>
            <p:nvPr/>
          </p:nvPicPr>
          <p:blipFill>
            <a:blip r:embed="rId5">
              <a:extLst/>
            </a:blip>
            <a:stretch>
              <a:fillRect/>
            </a:stretch>
          </p:blipFill>
          <p:spPr>
            <a:xfrm>
              <a:off x="967498" y="111854"/>
              <a:ext cx="1480905" cy="1611777"/>
            </a:xfrm>
            <a:prstGeom prst="rect">
              <a:avLst/>
            </a:prstGeom>
            <a:ln w="12700" cap="flat">
              <a:noFill/>
              <a:miter lim="400000"/>
            </a:ln>
            <a:effectLst/>
          </p:spPr>
        </p:pic>
        <p:grpSp>
          <p:nvGrpSpPr>
            <p:cNvPr id="352" name="Group 352"/>
            <p:cNvGrpSpPr/>
            <p:nvPr/>
          </p:nvGrpSpPr>
          <p:grpSpPr>
            <a:xfrm>
              <a:off x="1610060" y="1820755"/>
              <a:ext cx="2161317" cy="1720605"/>
              <a:chOff x="0" y="0"/>
              <a:chExt cx="2161316" cy="1720603"/>
            </a:xfrm>
          </p:grpSpPr>
          <p:pic>
            <p:nvPicPr>
              <p:cNvPr id="350" name="pasted-image.png"/>
              <p:cNvPicPr/>
              <p:nvPr/>
            </p:nvPicPr>
            <p:blipFill>
              <a:blip r:embed="rId6">
                <a:extLst/>
              </a:blip>
              <a:stretch>
                <a:fillRect/>
              </a:stretch>
            </p:blipFill>
            <p:spPr>
              <a:xfrm>
                <a:off x="0" y="0"/>
                <a:ext cx="1720604" cy="1720604"/>
              </a:xfrm>
              <a:prstGeom prst="rect">
                <a:avLst/>
              </a:prstGeom>
              <a:ln w="12700" cap="flat">
                <a:noFill/>
                <a:miter lim="400000"/>
              </a:ln>
              <a:effectLst/>
            </p:spPr>
          </p:pic>
          <p:sp>
            <p:nvSpPr>
              <p:cNvPr id="351" name="Shape 351"/>
              <p:cNvSpPr/>
              <p:nvPr/>
            </p:nvSpPr>
            <p:spPr>
              <a:xfrm>
                <a:off x="1691771" y="718687"/>
                <a:ext cx="469546" cy="5334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r">
                  <a:defRPr sz="2800">
                    <a:solidFill>
                      <a:srgbClr val="53585F"/>
                    </a:solidFill>
                    <a:latin typeface="Casual"/>
                    <a:ea typeface="Casual"/>
                    <a:cs typeface="Casual"/>
                    <a:sym typeface="Casual"/>
                  </a:defRPr>
                </a:lvl1pPr>
              </a:lstStyle>
              <a:p>
                <a:pPr lvl="0">
                  <a:defRPr sz="1800">
                    <a:solidFill>
                      <a:srgbClr val="000000"/>
                    </a:solidFill>
                  </a:defRPr>
                </a:pPr>
                <a:r>
                  <a:rPr sz="2800">
                    <a:solidFill>
                      <a:srgbClr val="53585F"/>
                    </a:solidFill>
                  </a:rPr>
                  <a:t>v1</a:t>
                </a:r>
              </a:p>
            </p:txBody>
          </p:sp>
        </p:grpSp>
        <p:sp>
          <p:nvSpPr>
            <p:cNvPr id="353" name="Shape 353"/>
            <p:cNvSpPr/>
            <p:nvPr/>
          </p:nvSpPr>
          <p:spPr>
            <a:xfrm>
              <a:off x="0" y="1419020"/>
              <a:ext cx="543325" cy="525226"/>
            </a:xfrm>
            <a:custGeom>
              <a:avLst/>
              <a:gdLst/>
              <a:ahLst/>
              <a:cxnLst>
                <a:cxn ang="0">
                  <a:pos x="wd2" y="hd2"/>
                </a:cxn>
                <a:cxn ang="5400000">
                  <a:pos x="wd2" y="hd2"/>
                </a:cxn>
                <a:cxn ang="10800000">
                  <a:pos x="wd2" y="hd2"/>
                </a:cxn>
                <a:cxn ang="16200000">
                  <a:pos x="wd2" y="hd2"/>
                </a:cxn>
              </a:cxnLst>
              <a:rect l="0" t="0" r="r" b="b"/>
              <a:pathLst>
                <a:path w="19679" h="19679" fill="norm" stroke="1"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0000"/>
            </a:solidFill>
            <a:ln w="12700" cap="flat">
              <a:noFill/>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wrap="square" lIns="0" tIns="0" rIns="0" bIns="0" numCol="1" anchor="ctr">
              <a:noAutofit/>
            </a:bodyPr>
            <a:lstStyle>
              <a:lvl1pPr>
                <a:defRPr b="1" sz="2400">
                  <a:solidFill>
                    <a:srgbClr val="FFFFFF"/>
                  </a:solidFill>
                  <a:latin typeface="Helvetica"/>
                  <a:ea typeface="Helvetica"/>
                  <a:cs typeface="Helvetica"/>
                  <a:sym typeface="Helvetica"/>
                </a:defRPr>
              </a:lvl1pPr>
            </a:lstStyle>
            <a:p>
              <a:pPr lvl="0">
                <a:defRPr b="0" sz="1800">
                  <a:solidFill>
                    <a:srgbClr val="000000"/>
                  </a:solidFill>
                </a:defRPr>
              </a:pPr>
              <a:r>
                <a:rPr b="1" sz="2400">
                  <a:solidFill>
                    <a:srgbClr val="FFFFFF"/>
                  </a:solidFill>
                </a:rPr>
                <a:t>1</a:t>
              </a:r>
            </a:p>
          </p:txBody>
        </p:sp>
      </p:grpSp>
      <p:grpSp>
        <p:nvGrpSpPr>
          <p:cNvPr id="364" name="Group 364"/>
          <p:cNvGrpSpPr/>
          <p:nvPr/>
        </p:nvGrpSpPr>
        <p:grpSpPr>
          <a:xfrm>
            <a:off x="630252" y="6695434"/>
            <a:ext cx="4096232" cy="2569670"/>
            <a:chOff x="0" y="0"/>
            <a:chExt cx="4096231" cy="2569668"/>
          </a:xfrm>
        </p:grpSpPr>
        <p:pic>
          <p:nvPicPr>
            <p:cNvPr id="355" name="pasted-image.png"/>
            <p:cNvPicPr/>
            <p:nvPr/>
          </p:nvPicPr>
          <p:blipFill>
            <a:blip r:embed="rId7">
              <a:extLst/>
            </a:blip>
            <a:stretch>
              <a:fillRect/>
            </a:stretch>
          </p:blipFill>
          <p:spPr>
            <a:xfrm>
              <a:off x="1683212" y="-1"/>
              <a:ext cx="2413020" cy="685753"/>
            </a:xfrm>
            <a:prstGeom prst="rect">
              <a:avLst/>
            </a:prstGeom>
            <a:ln w="12700" cap="flat">
              <a:noFill/>
              <a:miter lim="400000"/>
            </a:ln>
            <a:effectLst/>
          </p:spPr>
        </p:pic>
        <p:grpSp>
          <p:nvGrpSpPr>
            <p:cNvPr id="362" name="Group 362"/>
            <p:cNvGrpSpPr/>
            <p:nvPr/>
          </p:nvGrpSpPr>
          <p:grpSpPr>
            <a:xfrm>
              <a:off x="1809063" y="777380"/>
              <a:ext cx="2161318" cy="1792288"/>
              <a:chOff x="0" y="0"/>
              <a:chExt cx="2161316" cy="1792287"/>
            </a:xfrm>
          </p:grpSpPr>
          <p:pic>
            <p:nvPicPr>
              <p:cNvPr id="356" name="pasted-image.png"/>
              <p:cNvPicPr/>
              <p:nvPr/>
            </p:nvPicPr>
            <p:blipFill>
              <a:blip r:embed="rId6">
                <a:extLst/>
              </a:blip>
              <a:stretch>
                <a:fillRect/>
              </a:stretch>
            </p:blipFill>
            <p:spPr>
              <a:xfrm>
                <a:off x="0" y="0"/>
                <a:ext cx="1792288" cy="1792288"/>
              </a:xfrm>
              <a:prstGeom prst="rect">
                <a:avLst/>
              </a:prstGeom>
              <a:ln w="12700" cap="flat">
                <a:noFill/>
                <a:miter lim="400000"/>
              </a:ln>
              <a:effectLst/>
            </p:spPr>
          </p:pic>
          <p:pic>
            <p:nvPicPr>
              <p:cNvPr id="357" name=""/>
              <p:cNvPicPr/>
              <p:nvPr/>
            </p:nvPicPr>
            <p:blipFill>
              <a:blip r:embed="rId8">
                <a:extLst/>
              </a:blip>
              <a:stretch>
                <a:fillRect/>
              </a:stretch>
            </p:blipFill>
            <p:spPr>
              <a:xfrm rot="16848636">
                <a:off x="369327" y="811078"/>
                <a:ext cx="1345684" cy="76201"/>
              </a:xfrm>
              <a:prstGeom prst="rect">
                <a:avLst/>
              </a:prstGeom>
              <a:effectLst/>
            </p:spPr>
          </p:pic>
          <p:pic>
            <p:nvPicPr>
              <p:cNvPr id="359" name=""/>
              <p:cNvPicPr/>
              <p:nvPr/>
            </p:nvPicPr>
            <p:blipFill>
              <a:blip r:embed="rId9">
                <a:extLst/>
              </a:blip>
              <a:stretch>
                <a:fillRect/>
              </a:stretch>
            </p:blipFill>
            <p:spPr>
              <a:xfrm rot="4671500">
                <a:off x="389823" y="858043"/>
                <a:ext cx="1447769" cy="76201"/>
              </a:xfrm>
              <a:prstGeom prst="rect">
                <a:avLst/>
              </a:prstGeom>
              <a:effectLst/>
            </p:spPr>
          </p:pic>
          <p:sp>
            <p:nvSpPr>
              <p:cNvPr id="361" name="Shape 361"/>
              <p:cNvSpPr/>
              <p:nvPr/>
            </p:nvSpPr>
            <p:spPr>
              <a:xfrm>
                <a:off x="1672209" y="618332"/>
                <a:ext cx="489108" cy="555623"/>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r">
                  <a:defRPr sz="2800">
                    <a:solidFill>
                      <a:srgbClr val="53585F"/>
                    </a:solidFill>
                    <a:latin typeface="Casual"/>
                    <a:ea typeface="Casual"/>
                    <a:cs typeface="Casual"/>
                    <a:sym typeface="Casual"/>
                  </a:defRPr>
                </a:lvl1pPr>
              </a:lstStyle>
              <a:p>
                <a:pPr lvl="0">
                  <a:defRPr sz="1800">
                    <a:solidFill>
                      <a:srgbClr val="000000"/>
                    </a:solidFill>
                  </a:defRPr>
                </a:pPr>
                <a:r>
                  <a:rPr sz="2800">
                    <a:solidFill>
                      <a:srgbClr val="53585F"/>
                    </a:solidFill>
                  </a:rPr>
                  <a:t>v2</a:t>
                </a:r>
              </a:p>
            </p:txBody>
          </p:sp>
        </p:grpSp>
        <p:sp>
          <p:nvSpPr>
            <p:cNvPr id="363" name="Shape 363"/>
            <p:cNvSpPr/>
            <p:nvPr/>
          </p:nvSpPr>
          <p:spPr>
            <a:xfrm>
              <a:off x="0" y="790790"/>
              <a:ext cx="543325" cy="525226"/>
            </a:xfrm>
            <a:custGeom>
              <a:avLst/>
              <a:gdLst/>
              <a:ahLst/>
              <a:cxnLst>
                <a:cxn ang="0">
                  <a:pos x="wd2" y="hd2"/>
                </a:cxn>
                <a:cxn ang="5400000">
                  <a:pos x="wd2" y="hd2"/>
                </a:cxn>
                <a:cxn ang="10800000">
                  <a:pos x="wd2" y="hd2"/>
                </a:cxn>
                <a:cxn ang="16200000">
                  <a:pos x="wd2" y="hd2"/>
                </a:cxn>
              </a:cxnLst>
              <a:rect l="0" t="0" r="r" b="b"/>
              <a:pathLst>
                <a:path w="19679" h="19679" fill="norm" stroke="1"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0000"/>
            </a:solidFill>
            <a:ln w="12700" cap="flat">
              <a:noFill/>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wrap="square" lIns="0" tIns="0" rIns="0" bIns="0" numCol="1" anchor="ctr">
              <a:noAutofit/>
            </a:bodyPr>
            <a:lstStyle>
              <a:lvl1pPr>
                <a:defRPr b="1" sz="2400">
                  <a:solidFill>
                    <a:srgbClr val="FFFFFF"/>
                  </a:solidFill>
                  <a:latin typeface="Helvetica"/>
                  <a:ea typeface="Helvetica"/>
                  <a:cs typeface="Helvetica"/>
                  <a:sym typeface="Helvetica"/>
                </a:defRPr>
              </a:lvl1pPr>
            </a:lstStyle>
            <a:p>
              <a:pPr lvl="0">
                <a:defRPr b="0" sz="1800">
                  <a:solidFill>
                    <a:srgbClr val="000000"/>
                  </a:solidFill>
                </a:defRPr>
              </a:pPr>
              <a:r>
                <a:rPr b="1" sz="2400">
                  <a:solidFill>
                    <a:srgbClr val="FFFFFF"/>
                  </a:solidFill>
                </a:rPr>
                <a:t>2</a:t>
              </a:r>
            </a:p>
          </p:txBody>
        </p:sp>
      </p:grpSp>
      <p:grpSp>
        <p:nvGrpSpPr>
          <p:cNvPr id="378" name="Group 378"/>
          <p:cNvGrpSpPr/>
          <p:nvPr/>
        </p:nvGrpSpPr>
        <p:grpSpPr>
          <a:xfrm>
            <a:off x="6493317" y="2412802"/>
            <a:ext cx="6459018" cy="4130753"/>
            <a:chOff x="0" y="0"/>
            <a:chExt cx="6459017" cy="4130752"/>
          </a:xfrm>
        </p:grpSpPr>
        <p:pic>
          <p:nvPicPr>
            <p:cNvPr id="365" name="pasted-image.png"/>
            <p:cNvPicPr/>
            <p:nvPr/>
          </p:nvPicPr>
          <p:blipFill>
            <a:blip r:embed="rId10">
              <a:extLst/>
            </a:blip>
            <a:stretch>
              <a:fillRect/>
            </a:stretch>
          </p:blipFill>
          <p:spPr>
            <a:xfrm>
              <a:off x="2614245" y="38572"/>
              <a:ext cx="1654638" cy="1273297"/>
            </a:xfrm>
            <a:prstGeom prst="rect">
              <a:avLst/>
            </a:prstGeom>
            <a:ln w="12700" cap="flat">
              <a:noFill/>
              <a:miter lim="400000"/>
            </a:ln>
            <a:effectLst/>
          </p:spPr>
        </p:pic>
        <p:pic>
          <p:nvPicPr>
            <p:cNvPr id="366" name="pasted-image.png"/>
            <p:cNvPicPr/>
            <p:nvPr/>
          </p:nvPicPr>
          <p:blipFill>
            <a:blip r:embed="rId11">
              <a:extLst/>
            </a:blip>
            <a:srcRect l="0" t="0" r="0" b="0"/>
            <a:stretch>
              <a:fillRect/>
            </a:stretch>
          </p:blipFill>
          <p:spPr>
            <a:xfrm>
              <a:off x="783379" y="38572"/>
              <a:ext cx="1697728" cy="1273297"/>
            </a:xfrm>
            <a:prstGeom prst="rect">
              <a:avLst/>
            </a:prstGeom>
            <a:ln w="12700" cap="flat">
              <a:noFill/>
              <a:miter lim="400000"/>
            </a:ln>
            <a:effectLst/>
          </p:spPr>
        </p:pic>
        <p:pic>
          <p:nvPicPr>
            <p:cNvPr id="367" name="pasted-image.png"/>
            <p:cNvPicPr/>
            <p:nvPr/>
          </p:nvPicPr>
          <p:blipFill>
            <a:blip r:embed="rId4">
              <a:extLst/>
            </a:blip>
            <a:stretch>
              <a:fillRect/>
            </a:stretch>
          </p:blipFill>
          <p:spPr>
            <a:xfrm rot="21493041">
              <a:off x="4236091" y="27194"/>
              <a:ext cx="1768570" cy="1296052"/>
            </a:xfrm>
            <a:prstGeom prst="rect">
              <a:avLst/>
            </a:prstGeom>
            <a:ln w="12700" cap="flat">
              <a:noFill/>
              <a:miter lim="400000"/>
            </a:ln>
            <a:effectLst/>
          </p:spPr>
        </p:pic>
        <p:grpSp>
          <p:nvGrpSpPr>
            <p:cNvPr id="371" name="Group 371"/>
            <p:cNvGrpSpPr/>
            <p:nvPr/>
          </p:nvGrpSpPr>
          <p:grpSpPr>
            <a:xfrm>
              <a:off x="603015" y="2232095"/>
              <a:ext cx="2161318" cy="1070395"/>
              <a:chOff x="0" y="88"/>
              <a:chExt cx="2161316" cy="1070394"/>
            </a:xfrm>
          </p:grpSpPr>
          <p:pic>
            <p:nvPicPr>
              <p:cNvPr id="368" name="pasted-image.png"/>
              <p:cNvPicPr/>
              <p:nvPr/>
            </p:nvPicPr>
            <p:blipFill>
              <a:blip r:embed="rId12">
                <a:extLst/>
              </a:blip>
              <a:stretch>
                <a:fillRect/>
              </a:stretch>
            </p:blipFill>
            <p:spPr>
              <a:xfrm>
                <a:off x="0" y="181255"/>
                <a:ext cx="2161317" cy="889228"/>
              </a:xfrm>
              <a:prstGeom prst="rect">
                <a:avLst/>
              </a:prstGeom>
              <a:ln w="12700" cap="flat">
                <a:noFill/>
                <a:miter lim="400000"/>
              </a:ln>
              <a:effectLst/>
            </p:spPr>
          </p:pic>
          <p:pic>
            <p:nvPicPr>
              <p:cNvPr id="369" name="pasted-image.png"/>
              <p:cNvPicPr/>
              <p:nvPr/>
            </p:nvPicPr>
            <p:blipFill>
              <a:blip r:embed="rId13">
                <a:extLst/>
              </a:blip>
              <a:stretch>
                <a:fillRect/>
              </a:stretch>
            </p:blipFill>
            <p:spPr>
              <a:xfrm>
                <a:off x="147728" y="207200"/>
                <a:ext cx="1935973" cy="550082"/>
              </a:xfrm>
              <a:prstGeom prst="rect">
                <a:avLst/>
              </a:prstGeom>
              <a:ln w="12700" cap="flat">
                <a:noFill/>
                <a:miter lim="400000"/>
              </a:ln>
              <a:effectLst/>
            </p:spPr>
          </p:pic>
          <p:pic>
            <p:nvPicPr>
              <p:cNvPr id="370" name="pasted-image.png"/>
              <p:cNvPicPr/>
              <p:nvPr/>
            </p:nvPicPr>
            <p:blipFill>
              <a:blip r:embed="rId14">
                <a:extLst/>
              </a:blip>
              <a:stretch>
                <a:fillRect/>
              </a:stretch>
            </p:blipFill>
            <p:spPr>
              <a:xfrm>
                <a:off x="242788" y="88"/>
                <a:ext cx="1745867" cy="495905"/>
              </a:xfrm>
              <a:prstGeom prst="rect">
                <a:avLst/>
              </a:prstGeom>
              <a:ln w="12700" cap="flat">
                <a:noFill/>
                <a:miter lim="400000"/>
              </a:ln>
              <a:effectLst/>
            </p:spPr>
          </p:pic>
        </p:grpSp>
        <p:grpSp>
          <p:nvGrpSpPr>
            <p:cNvPr id="376" name="Group 376"/>
            <p:cNvGrpSpPr/>
            <p:nvPr/>
          </p:nvGrpSpPr>
          <p:grpSpPr>
            <a:xfrm>
              <a:off x="3377837" y="1403547"/>
              <a:ext cx="3081181" cy="2727206"/>
              <a:chOff x="0" y="0"/>
              <a:chExt cx="3081179" cy="2727204"/>
            </a:xfrm>
          </p:grpSpPr>
          <p:pic>
            <p:nvPicPr>
              <p:cNvPr id="372" name="pasted-image.png"/>
              <p:cNvPicPr/>
              <p:nvPr/>
            </p:nvPicPr>
            <p:blipFill>
              <a:blip r:embed="rId15">
                <a:extLst/>
              </a:blip>
              <a:stretch>
                <a:fillRect/>
              </a:stretch>
            </p:blipFill>
            <p:spPr>
              <a:xfrm>
                <a:off x="0" y="0"/>
                <a:ext cx="2590800" cy="2590800"/>
              </a:xfrm>
              <a:prstGeom prst="rect">
                <a:avLst/>
              </a:prstGeom>
              <a:ln w="12700" cap="flat">
                <a:noFill/>
                <a:miter lim="400000"/>
              </a:ln>
              <a:effectLst/>
            </p:spPr>
          </p:pic>
          <p:sp>
            <p:nvSpPr>
              <p:cNvPr id="373" name="Shape 373"/>
              <p:cNvSpPr/>
              <p:nvPr/>
            </p:nvSpPr>
            <p:spPr>
              <a:xfrm>
                <a:off x="2611635" y="1137110"/>
                <a:ext cx="469545" cy="5334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r">
                  <a:defRPr sz="2800">
                    <a:solidFill>
                      <a:srgbClr val="53585F"/>
                    </a:solidFill>
                    <a:latin typeface="Casual"/>
                    <a:ea typeface="Casual"/>
                    <a:cs typeface="Casual"/>
                    <a:sym typeface="Casual"/>
                  </a:defRPr>
                </a:lvl1pPr>
              </a:lstStyle>
              <a:p>
                <a:pPr lvl="0">
                  <a:defRPr sz="1800">
                    <a:solidFill>
                      <a:srgbClr val="000000"/>
                    </a:solidFill>
                  </a:defRPr>
                </a:pPr>
                <a:r>
                  <a:rPr sz="2800">
                    <a:solidFill>
                      <a:srgbClr val="53585F"/>
                    </a:solidFill>
                  </a:rPr>
                  <a:t>v3</a:t>
                </a:r>
              </a:p>
            </p:txBody>
          </p:sp>
          <p:pic>
            <p:nvPicPr>
              <p:cNvPr id="374" name="pasted-image.png"/>
              <p:cNvPicPr/>
              <p:nvPr/>
            </p:nvPicPr>
            <p:blipFill>
              <a:blip r:embed="rId16">
                <a:extLst/>
              </a:blip>
              <a:stretch>
                <a:fillRect/>
              </a:stretch>
            </p:blipFill>
            <p:spPr>
              <a:xfrm>
                <a:off x="240688" y="611751"/>
                <a:ext cx="2109424" cy="1893091"/>
              </a:xfrm>
              <a:prstGeom prst="rect">
                <a:avLst/>
              </a:prstGeom>
              <a:ln w="12700" cap="flat">
                <a:noFill/>
                <a:miter lim="400000"/>
              </a:ln>
              <a:effectLst/>
            </p:spPr>
          </p:pic>
          <p:pic>
            <p:nvPicPr>
              <p:cNvPr id="375" name="pasted-image.png"/>
              <p:cNvPicPr/>
              <p:nvPr/>
            </p:nvPicPr>
            <p:blipFill>
              <a:blip r:embed="rId17">
                <a:extLst/>
              </a:blip>
              <a:stretch>
                <a:fillRect/>
              </a:stretch>
            </p:blipFill>
            <p:spPr>
              <a:xfrm>
                <a:off x="-1" y="834114"/>
                <a:ext cx="2109424" cy="1893091"/>
              </a:xfrm>
              <a:prstGeom prst="rect">
                <a:avLst/>
              </a:prstGeom>
              <a:ln w="12700" cap="flat">
                <a:noFill/>
                <a:miter lim="400000"/>
              </a:ln>
              <a:effectLst/>
            </p:spPr>
          </p:pic>
        </p:grpSp>
        <p:sp>
          <p:nvSpPr>
            <p:cNvPr id="377" name="Shape 377"/>
            <p:cNvSpPr/>
            <p:nvPr/>
          </p:nvSpPr>
          <p:spPr>
            <a:xfrm>
              <a:off x="0" y="1860190"/>
              <a:ext cx="543325" cy="525226"/>
            </a:xfrm>
            <a:custGeom>
              <a:avLst/>
              <a:gdLst/>
              <a:ahLst/>
              <a:cxnLst>
                <a:cxn ang="0">
                  <a:pos x="wd2" y="hd2"/>
                </a:cxn>
                <a:cxn ang="5400000">
                  <a:pos x="wd2" y="hd2"/>
                </a:cxn>
                <a:cxn ang="10800000">
                  <a:pos x="wd2" y="hd2"/>
                </a:cxn>
                <a:cxn ang="16200000">
                  <a:pos x="wd2" y="hd2"/>
                </a:cxn>
              </a:cxnLst>
              <a:rect l="0" t="0" r="r" b="b"/>
              <a:pathLst>
                <a:path w="19679" h="19679" fill="norm" stroke="1"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0000"/>
            </a:solidFill>
            <a:ln w="12700" cap="flat">
              <a:noFill/>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wrap="square" lIns="0" tIns="0" rIns="0" bIns="0" numCol="1" anchor="ctr">
              <a:noAutofit/>
            </a:bodyPr>
            <a:lstStyle>
              <a:lvl1pPr>
                <a:defRPr b="1" sz="2400">
                  <a:solidFill>
                    <a:srgbClr val="FFFFFF"/>
                  </a:solidFill>
                  <a:latin typeface="Helvetica"/>
                  <a:ea typeface="Helvetica"/>
                  <a:cs typeface="Helvetica"/>
                  <a:sym typeface="Helvetica"/>
                </a:defRPr>
              </a:lvl1pPr>
            </a:lstStyle>
            <a:p>
              <a:pPr lvl="0">
                <a:defRPr b="0" sz="1800">
                  <a:solidFill>
                    <a:srgbClr val="000000"/>
                  </a:solidFill>
                </a:defRPr>
              </a:pPr>
              <a:r>
                <a:rPr b="1" sz="2400">
                  <a:solidFill>
                    <a:srgbClr val="FFFFFF"/>
                  </a:solidFill>
                </a:rPr>
                <a:t>3</a:t>
              </a:r>
            </a:p>
          </p:txBody>
        </p:sp>
      </p:grpSp>
    </p:spTree>
  </p:cSld>
  <p:clrMapOvr>
    <a:masterClrMapping/>
  </p:clrMapOvr>
  <p:transition spd="fast" advClick="1">
    <p:push dir="l"/>
  </p:transition>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nodeType="clickEffect" presetClass="entr" presetSubtype="8" presetID="2" grpId="1" fill="hold">
                                  <p:stCondLst>
                                    <p:cond delay="0"/>
                                  </p:stCondLst>
                                  <p:iterate type="el" backwards="0">
                                    <p:tmAbs val="0"/>
                                  </p:iterate>
                                  <p:childTnLst>
                                    <p:set>
                                      <p:cBhvr>
                                        <p:cTn id="6" fill="hold"/>
                                        <p:tgtEl>
                                          <p:spTgt spid="354"/>
                                        </p:tgtEl>
                                        <p:attrNameLst>
                                          <p:attrName>style.visibility</p:attrName>
                                        </p:attrNameLst>
                                      </p:cBhvr>
                                      <p:to>
                                        <p:strVal val="visible"/>
                                      </p:to>
                                    </p:set>
                                    <p:anim calcmode="lin" valueType="num">
                                      <p:cBhvr>
                                        <p:cTn id="7" dur="1500" fill="hold"/>
                                        <p:tgtEl>
                                          <p:spTgt spid="354"/>
                                        </p:tgtEl>
                                        <p:attrNameLst>
                                          <p:attrName>ppt_x</p:attrName>
                                        </p:attrNameLst>
                                      </p:cBhvr>
                                      <p:tavLst>
                                        <p:tav tm="0">
                                          <p:val>
                                            <p:strVal val="0-#ppt_w/2"/>
                                          </p:val>
                                        </p:tav>
                                        <p:tav tm="100000">
                                          <p:val>
                                            <p:strVal val="#ppt_x"/>
                                          </p:val>
                                        </p:tav>
                                      </p:tavLst>
                                    </p:anim>
                                    <p:anim calcmode="lin" valueType="num">
                                      <p:cBhvr>
                                        <p:cTn id="8" dur="1500" fill="hold"/>
                                        <p:tgtEl>
                                          <p:spTgt spid="35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nodeType="clickEffect" presetClass="entr" presetSubtype="8" presetID="2" grpId="2" fill="hold">
                                  <p:stCondLst>
                                    <p:cond delay="0"/>
                                  </p:stCondLst>
                                  <p:iterate type="el" backwards="0">
                                    <p:tmAbs val="0"/>
                                  </p:iterate>
                                  <p:childTnLst>
                                    <p:set>
                                      <p:cBhvr>
                                        <p:cTn id="12" fill="hold"/>
                                        <p:tgtEl>
                                          <p:spTgt spid="364"/>
                                        </p:tgtEl>
                                        <p:attrNameLst>
                                          <p:attrName>style.visibility</p:attrName>
                                        </p:attrNameLst>
                                      </p:cBhvr>
                                      <p:to>
                                        <p:strVal val="visible"/>
                                      </p:to>
                                    </p:set>
                                    <p:anim calcmode="lin" valueType="num">
                                      <p:cBhvr>
                                        <p:cTn id="13" dur="1000" fill="hold"/>
                                        <p:tgtEl>
                                          <p:spTgt spid="364"/>
                                        </p:tgtEl>
                                        <p:attrNameLst>
                                          <p:attrName>ppt_x</p:attrName>
                                        </p:attrNameLst>
                                      </p:cBhvr>
                                      <p:tavLst>
                                        <p:tav tm="0">
                                          <p:val>
                                            <p:strVal val="0-#ppt_w/2"/>
                                          </p:val>
                                        </p:tav>
                                        <p:tav tm="100000">
                                          <p:val>
                                            <p:strVal val="#ppt_x"/>
                                          </p:val>
                                        </p:tav>
                                      </p:tavLst>
                                    </p:anim>
                                    <p:anim calcmode="lin" valueType="num">
                                      <p:cBhvr>
                                        <p:cTn id="14" dur="1000" fill="hold"/>
                                        <p:tgtEl>
                                          <p:spTgt spid="364"/>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nodeType="clickEffect" presetClass="entr" presetSubtype="8" presetID="2" grpId="3" fill="hold">
                                  <p:stCondLst>
                                    <p:cond delay="0"/>
                                  </p:stCondLst>
                                  <p:iterate type="el" backwards="0">
                                    <p:tmAbs val="0"/>
                                  </p:iterate>
                                  <p:childTnLst>
                                    <p:set>
                                      <p:cBhvr>
                                        <p:cTn id="18" fill="hold"/>
                                        <p:tgtEl>
                                          <p:spTgt spid="378"/>
                                        </p:tgtEl>
                                        <p:attrNameLst>
                                          <p:attrName>style.visibility</p:attrName>
                                        </p:attrNameLst>
                                      </p:cBhvr>
                                      <p:to>
                                        <p:strVal val="visible"/>
                                      </p:to>
                                    </p:set>
                                    <p:anim calcmode="lin" valueType="num">
                                      <p:cBhvr>
                                        <p:cTn id="19" dur="1000" fill="hold"/>
                                        <p:tgtEl>
                                          <p:spTgt spid="378"/>
                                        </p:tgtEl>
                                        <p:attrNameLst>
                                          <p:attrName>ppt_x</p:attrName>
                                        </p:attrNameLst>
                                      </p:cBhvr>
                                      <p:tavLst>
                                        <p:tav tm="0">
                                          <p:val>
                                            <p:strVal val="0-#ppt_w/2"/>
                                          </p:val>
                                        </p:tav>
                                        <p:tav tm="100000">
                                          <p:val>
                                            <p:strVal val="#ppt_x"/>
                                          </p:val>
                                        </p:tav>
                                      </p:tavLst>
                                    </p:anim>
                                    <p:anim calcmode="lin" valueType="num">
                                      <p:cBhvr>
                                        <p:cTn id="20" dur="1000" fill="hold"/>
                                        <p:tgtEl>
                                          <p:spTgt spid="37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54" grpId="1"/>
      <p:bldP build="whole" bldLvl="1" animBg="1" rev="0" advAuto="0" spid="378" grpId="3"/>
      <p:bldP build="whole" bldLvl="1" animBg="1" rev="0" advAuto="0" spid="364" grpId="2"/>
    </p:bldLst>
  </p:timing>
</p:sld>
</file>

<file path=ppt/slides/slide2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82" name="Shape 382"/>
          <p:cNvSpPr/>
          <p:nvPr/>
        </p:nvSpPr>
        <p:spPr>
          <a:xfrm>
            <a:off x="2209800" y="8856133"/>
            <a:ext cx="10464800" cy="6858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lgn="r">
              <a:defRPr sz="2800">
                <a:solidFill>
                  <a:srgbClr val="53585F"/>
                </a:solidFill>
                <a:latin typeface="+mn-lt"/>
                <a:ea typeface="+mn-ea"/>
                <a:cs typeface="+mn-cs"/>
                <a:sym typeface="Arvo"/>
              </a:defRPr>
            </a:lvl1pPr>
          </a:lstStyle>
          <a:p>
            <a:pPr lvl="0">
              <a:defRPr sz="1800">
                <a:solidFill>
                  <a:srgbClr val="000000"/>
                </a:solidFill>
              </a:defRPr>
            </a:pPr>
            <a:r>
              <a:rPr sz="2800">
                <a:solidFill>
                  <a:srgbClr val="53585F"/>
                </a:solidFill>
              </a:rPr>
              <a:t>EMPIRICAL STUDY</a:t>
            </a:r>
          </a:p>
        </p:txBody>
      </p:sp>
      <p:pic>
        <p:nvPicPr>
          <p:cNvPr id="383" name="pasted-image.pdf"/>
          <p:cNvPicPr/>
          <p:nvPr/>
        </p:nvPicPr>
        <p:blipFill>
          <a:blip r:embed="rId3">
            <a:alphaModFix amt="50106"/>
            <a:extLst/>
          </a:blip>
          <a:stretch>
            <a:fillRect/>
          </a:stretch>
        </p:blipFill>
        <p:spPr>
          <a:xfrm>
            <a:off x="11580283" y="-4234"/>
            <a:ext cx="1384301" cy="1371601"/>
          </a:xfrm>
          <a:prstGeom prst="rect">
            <a:avLst/>
          </a:prstGeom>
          <a:ln w="12700">
            <a:miter lim="400000"/>
          </a:ln>
        </p:spPr>
      </p:pic>
      <p:sp>
        <p:nvSpPr>
          <p:cNvPr id="384" name="Shape 384"/>
          <p:cNvSpPr/>
          <p:nvPr>
            <p:ph type="title"/>
          </p:nvPr>
        </p:nvSpPr>
        <p:spPr>
          <a:xfrm>
            <a:off x="639233" y="281384"/>
            <a:ext cx="10464801" cy="1611776"/>
          </a:xfrm>
          <a:prstGeom prst="rect">
            <a:avLst/>
          </a:prstGeom>
        </p:spPr>
        <p:txBody>
          <a:bodyPr/>
          <a:lstStyle/>
          <a:p>
            <a:pPr lvl="0">
              <a:defRPr sz="1800"/>
            </a:pPr>
            <a:r>
              <a:rPr sz="8000"/>
              <a:t>Analysis</a:t>
            </a:r>
          </a:p>
        </p:txBody>
      </p:sp>
      <p:grpSp>
        <p:nvGrpSpPr>
          <p:cNvPr id="392" name="Group 392"/>
          <p:cNvGrpSpPr/>
          <p:nvPr/>
        </p:nvGrpSpPr>
        <p:grpSpPr>
          <a:xfrm>
            <a:off x="824032" y="5197326"/>
            <a:ext cx="5121254" cy="3021711"/>
            <a:chOff x="0" y="0"/>
            <a:chExt cx="5121252" cy="3021709"/>
          </a:xfrm>
        </p:grpSpPr>
        <p:grpSp>
          <p:nvGrpSpPr>
            <p:cNvPr id="390" name="Group 390"/>
            <p:cNvGrpSpPr/>
            <p:nvPr/>
          </p:nvGrpSpPr>
          <p:grpSpPr>
            <a:xfrm>
              <a:off x="2099543" y="0"/>
              <a:ext cx="3021710" cy="3021710"/>
              <a:chOff x="0" y="0"/>
              <a:chExt cx="3021709" cy="3021709"/>
            </a:xfrm>
          </p:grpSpPr>
          <p:pic>
            <p:nvPicPr>
              <p:cNvPr id="385" name="pasted-image.png"/>
              <p:cNvPicPr/>
              <p:nvPr/>
            </p:nvPicPr>
            <p:blipFill>
              <a:blip r:embed="rId4">
                <a:extLst/>
              </a:blip>
              <a:stretch>
                <a:fillRect/>
              </a:stretch>
            </p:blipFill>
            <p:spPr>
              <a:xfrm>
                <a:off x="0" y="0"/>
                <a:ext cx="3021710" cy="3021710"/>
              </a:xfrm>
              <a:prstGeom prst="rect">
                <a:avLst/>
              </a:prstGeom>
              <a:ln w="12700" cap="flat">
                <a:noFill/>
                <a:miter lim="400000"/>
              </a:ln>
              <a:effectLst/>
            </p:spPr>
          </p:pic>
          <p:sp>
            <p:nvSpPr>
              <p:cNvPr id="386" name="Shape 386"/>
              <p:cNvSpPr/>
              <p:nvPr/>
            </p:nvSpPr>
            <p:spPr>
              <a:xfrm>
                <a:off x="965138" y="1235667"/>
                <a:ext cx="525474" cy="245740"/>
              </a:xfrm>
              <a:prstGeom prst="rect">
                <a:avLst/>
              </a:prstGeom>
              <a:blipFill rotWithShape="1">
                <a:blip r:embed="rId5"/>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p:spPr>
            <p:txBody>
              <a:bodyPr wrap="square" lIns="50800" tIns="50800" rIns="50800" bIns="50800" numCol="1" anchor="ctr">
                <a:noAutofit/>
              </a:bodyPr>
              <a:lstStyle/>
              <a:p>
                <a:pPr lvl="0">
                  <a:defRPr sz="2400">
                    <a:solidFill>
                      <a:srgbClr val="FFFFFF"/>
                    </a:solidFill>
                  </a:defRPr>
                </a:pPr>
              </a:p>
            </p:txBody>
          </p:sp>
          <p:sp>
            <p:nvSpPr>
              <p:cNvPr id="387" name="Shape 387"/>
              <p:cNvSpPr/>
              <p:nvPr/>
            </p:nvSpPr>
            <p:spPr>
              <a:xfrm>
                <a:off x="1626107" y="870945"/>
                <a:ext cx="525474" cy="245739"/>
              </a:xfrm>
              <a:prstGeom prst="rect">
                <a:avLst/>
              </a:prstGeom>
              <a:blipFill rotWithShape="1">
                <a:blip r:embed="rId5"/>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p:spPr>
            <p:txBody>
              <a:bodyPr wrap="square" lIns="50800" tIns="50800" rIns="50800" bIns="50800" numCol="1" anchor="ctr">
                <a:noAutofit/>
              </a:bodyPr>
              <a:lstStyle/>
              <a:p>
                <a:pPr lvl="0">
                  <a:defRPr sz="2400">
                    <a:solidFill>
                      <a:srgbClr val="FFFFFF"/>
                    </a:solidFill>
                  </a:defRPr>
                </a:pPr>
              </a:p>
            </p:txBody>
          </p:sp>
          <p:sp>
            <p:nvSpPr>
              <p:cNvPr id="388" name="Shape 388"/>
              <p:cNvSpPr/>
              <p:nvPr/>
            </p:nvSpPr>
            <p:spPr>
              <a:xfrm>
                <a:off x="1626107" y="1943258"/>
                <a:ext cx="525474" cy="245740"/>
              </a:xfrm>
              <a:prstGeom prst="rect">
                <a:avLst/>
              </a:prstGeom>
              <a:blipFill rotWithShape="1">
                <a:blip r:embed="rId5"/>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p:spPr>
            <p:txBody>
              <a:bodyPr wrap="square" lIns="50800" tIns="50800" rIns="50800" bIns="50800" numCol="1" anchor="ctr">
                <a:noAutofit/>
              </a:bodyPr>
              <a:lstStyle/>
              <a:p>
                <a:pPr lvl="0">
                  <a:defRPr sz="2400">
                    <a:solidFill>
                      <a:srgbClr val="FFFFFF"/>
                    </a:solidFill>
                  </a:defRPr>
                </a:pPr>
              </a:p>
            </p:txBody>
          </p:sp>
          <p:sp>
            <p:nvSpPr>
              <p:cNvPr id="389" name="Shape 389"/>
              <p:cNvSpPr/>
              <p:nvPr/>
            </p:nvSpPr>
            <p:spPr>
              <a:xfrm>
                <a:off x="2270564" y="2267728"/>
                <a:ext cx="525473" cy="245739"/>
              </a:xfrm>
              <a:prstGeom prst="rect">
                <a:avLst/>
              </a:prstGeom>
              <a:blipFill rotWithShape="1">
                <a:blip r:embed="rId6"/>
                <a:srcRect l="0" t="0" r="0" b="0"/>
                <a:tile tx="0" ty="0" sx="100000" sy="100000" flip="none" algn="tl"/>
              </a:blipFill>
              <a:ln w="12700" cap="flat">
                <a:noFill/>
                <a:miter lim="400000"/>
              </a:ln>
              <a:effectLst>
                <a:outerShdw sx="100000" sy="100000" kx="0" ky="0" algn="b" rotWithShape="0" blurRad="50800" dist="12700" dir="0">
                  <a:srgbClr val="000000">
                    <a:alpha val="50000"/>
                  </a:srgbClr>
                </a:outerShdw>
              </a:effectLst>
            </p:spPr>
            <p:txBody>
              <a:bodyPr wrap="square" lIns="50800" tIns="50800" rIns="50800" bIns="50800" numCol="1" anchor="ctr">
                <a:noAutofit/>
              </a:bodyPr>
              <a:lstStyle/>
              <a:p>
                <a:pPr lvl="0">
                  <a:defRPr sz="2400">
                    <a:solidFill>
                      <a:srgbClr val="FFFFFF"/>
                    </a:solidFill>
                  </a:defRPr>
                </a:pPr>
              </a:p>
            </p:txBody>
          </p:sp>
        </p:grpSp>
        <p:sp>
          <p:nvSpPr>
            <p:cNvPr id="391" name="Shape 391"/>
            <p:cNvSpPr/>
            <p:nvPr/>
          </p:nvSpPr>
          <p:spPr>
            <a:xfrm>
              <a:off x="0" y="1074581"/>
              <a:ext cx="543325" cy="525226"/>
            </a:xfrm>
            <a:custGeom>
              <a:avLst/>
              <a:gdLst/>
              <a:ahLst/>
              <a:cxnLst>
                <a:cxn ang="0">
                  <a:pos x="wd2" y="hd2"/>
                </a:cxn>
                <a:cxn ang="5400000">
                  <a:pos x="wd2" y="hd2"/>
                </a:cxn>
                <a:cxn ang="10800000">
                  <a:pos x="wd2" y="hd2"/>
                </a:cxn>
                <a:cxn ang="16200000">
                  <a:pos x="wd2" y="hd2"/>
                </a:cxn>
              </a:cxnLst>
              <a:rect l="0" t="0" r="r" b="b"/>
              <a:pathLst>
                <a:path w="19679" h="19679" fill="norm" stroke="1"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0000"/>
            </a:solidFill>
            <a:ln w="12700" cap="flat">
              <a:noFill/>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wrap="square" lIns="0" tIns="0" rIns="0" bIns="0" numCol="1" anchor="ctr">
              <a:noAutofit/>
            </a:bodyPr>
            <a:lstStyle>
              <a:lvl1pPr>
                <a:defRPr b="1" sz="2400">
                  <a:solidFill>
                    <a:srgbClr val="FFFFFF"/>
                  </a:solidFill>
                  <a:latin typeface="Helvetica"/>
                  <a:ea typeface="Helvetica"/>
                  <a:cs typeface="Helvetica"/>
                  <a:sym typeface="Helvetica"/>
                </a:defRPr>
              </a:lvl1pPr>
            </a:lstStyle>
            <a:p>
              <a:pPr lvl="0">
                <a:defRPr b="0" sz="1800">
                  <a:solidFill>
                    <a:srgbClr val="000000"/>
                  </a:solidFill>
                </a:defRPr>
              </a:pPr>
              <a:r>
                <a:rPr b="1" sz="2400">
                  <a:solidFill>
                    <a:srgbClr val="FFFFFF"/>
                  </a:solidFill>
                </a:rPr>
                <a:t>5</a:t>
              </a:r>
            </a:p>
          </p:txBody>
        </p:sp>
      </p:grpSp>
      <p:grpSp>
        <p:nvGrpSpPr>
          <p:cNvPr id="415" name="Group 415"/>
          <p:cNvGrpSpPr/>
          <p:nvPr/>
        </p:nvGrpSpPr>
        <p:grpSpPr>
          <a:xfrm>
            <a:off x="824032" y="2566772"/>
            <a:ext cx="11959951" cy="1956943"/>
            <a:chOff x="0" y="0"/>
            <a:chExt cx="11959949" cy="1956942"/>
          </a:xfrm>
        </p:grpSpPr>
        <p:grpSp>
          <p:nvGrpSpPr>
            <p:cNvPr id="413" name="Group 413"/>
            <p:cNvGrpSpPr/>
            <p:nvPr/>
          </p:nvGrpSpPr>
          <p:grpSpPr>
            <a:xfrm>
              <a:off x="0" y="0"/>
              <a:ext cx="6488874" cy="1956943"/>
              <a:chOff x="0" y="0"/>
              <a:chExt cx="6488873" cy="1956942"/>
            </a:xfrm>
          </p:grpSpPr>
          <p:grpSp>
            <p:nvGrpSpPr>
              <p:cNvPr id="398" name="Group 398"/>
              <p:cNvGrpSpPr/>
              <p:nvPr/>
            </p:nvGrpSpPr>
            <p:grpSpPr>
              <a:xfrm>
                <a:off x="787583" y="52052"/>
                <a:ext cx="1852838" cy="1852838"/>
                <a:chOff x="0" y="0"/>
                <a:chExt cx="1852836" cy="1852836"/>
              </a:xfrm>
            </p:grpSpPr>
            <p:pic>
              <p:nvPicPr>
                <p:cNvPr id="393" name="pasted-image.png"/>
                <p:cNvPicPr/>
                <p:nvPr/>
              </p:nvPicPr>
              <p:blipFill>
                <a:blip r:embed="rId4">
                  <a:extLst/>
                </a:blip>
                <a:stretch>
                  <a:fillRect/>
                </a:stretch>
              </p:blipFill>
              <p:spPr>
                <a:xfrm>
                  <a:off x="0" y="0"/>
                  <a:ext cx="1852837" cy="1852837"/>
                </a:xfrm>
                <a:prstGeom prst="rect">
                  <a:avLst/>
                </a:prstGeom>
                <a:ln w="12700" cap="flat">
                  <a:noFill/>
                  <a:miter lim="400000"/>
                </a:ln>
                <a:effectLst/>
              </p:spPr>
            </p:pic>
            <p:sp>
              <p:nvSpPr>
                <p:cNvPr id="394" name="Shape 394"/>
                <p:cNvSpPr/>
                <p:nvPr/>
              </p:nvSpPr>
              <p:spPr>
                <a:xfrm>
                  <a:off x="591798" y="757680"/>
                  <a:ext cx="322208" cy="150682"/>
                </a:xfrm>
                <a:prstGeom prst="rect">
                  <a:avLst/>
                </a:prstGeom>
                <a:blipFill rotWithShape="1">
                  <a:blip r:embed="rId5"/>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p:spPr>
              <p:txBody>
                <a:bodyPr wrap="square" lIns="50800" tIns="50800" rIns="50800" bIns="50800" numCol="1" anchor="ctr">
                  <a:noAutofit/>
                </a:bodyPr>
                <a:lstStyle/>
                <a:p>
                  <a:pPr lvl="0">
                    <a:defRPr sz="2400">
                      <a:solidFill>
                        <a:srgbClr val="FFFFFF"/>
                      </a:solidFill>
                    </a:defRPr>
                  </a:pPr>
                </a:p>
              </p:txBody>
            </p:sp>
            <p:sp>
              <p:nvSpPr>
                <p:cNvPr id="395" name="Shape 395"/>
                <p:cNvSpPr/>
                <p:nvPr/>
              </p:nvSpPr>
              <p:spPr>
                <a:xfrm>
                  <a:off x="997088" y="534041"/>
                  <a:ext cx="322207" cy="150682"/>
                </a:xfrm>
                <a:prstGeom prst="rect">
                  <a:avLst/>
                </a:prstGeom>
                <a:blipFill rotWithShape="1">
                  <a:blip r:embed="rId5"/>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p:spPr>
              <p:txBody>
                <a:bodyPr wrap="square" lIns="50800" tIns="50800" rIns="50800" bIns="50800" numCol="1" anchor="ctr">
                  <a:noAutofit/>
                </a:bodyPr>
                <a:lstStyle/>
                <a:p>
                  <a:pPr lvl="0">
                    <a:defRPr sz="2400">
                      <a:solidFill>
                        <a:srgbClr val="FFFFFF"/>
                      </a:solidFill>
                    </a:defRPr>
                  </a:pPr>
                </a:p>
              </p:txBody>
            </p:sp>
            <p:sp>
              <p:nvSpPr>
                <p:cNvPr id="396" name="Shape 396"/>
                <p:cNvSpPr/>
                <p:nvPr/>
              </p:nvSpPr>
              <p:spPr>
                <a:xfrm>
                  <a:off x="997088" y="1191557"/>
                  <a:ext cx="322207" cy="150682"/>
                </a:xfrm>
                <a:prstGeom prst="rect">
                  <a:avLst/>
                </a:prstGeom>
                <a:blipFill rotWithShape="1">
                  <a:blip r:embed="rId5"/>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p:spPr>
              <p:txBody>
                <a:bodyPr wrap="square" lIns="50800" tIns="50800" rIns="50800" bIns="50800" numCol="1" anchor="ctr">
                  <a:noAutofit/>
                </a:bodyPr>
                <a:lstStyle/>
                <a:p>
                  <a:pPr lvl="0">
                    <a:defRPr sz="2400">
                      <a:solidFill>
                        <a:srgbClr val="FFFFFF"/>
                      </a:solidFill>
                    </a:defRPr>
                  </a:pPr>
                </a:p>
              </p:txBody>
            </p:sp>
            <p:sp>
              <p:nvSpPr>
                <p:cNvPr id="397" name="Shape 397"/>
                <p:cNvSpPr/>
                <p:nvPr/>
              </p:nvSpPr>
              <p:spPr>
                <a:xfrm>
                  <a:off x="1392252" y="1390514"/>
                  <a:ext cx="322208" cy="150681"/>
                </a:xfrm>
                <a:prstGeom prst="rect">
                  <a:avLst/>
                </a:prstGeom>
                <a:blipFill rotWithShape="1">
                  <a:blip r:embed="rId6"/>
                  <a:srcRect l="0" t="0" r="0" b="0"/>
                  <a:tile tx="0" ty="0" sx="100000" sy="100000" flip="none" algn="tl"/>
                </a:blipFill>
                <a:ln w="12700" cap="flat">
                  <a:noFill/>
                  <a:miter lim="400000"/>
                </a:ln>
                <a:effectLst>
                  <a:outerShdw sx="100000" sy="100000" kx="0" ky="0" algn="b" rotWithShape="0" blurRad="50800" dist="12700" dir="0">
                    <a:srgbClr val="000000">
                      <a:alpha val="50000"/>
                    </a:srgbClr>
                  </a:outerShdw>
                </a:effectLst>
              </p:spPr>
              <p:txBody>
                <a:bodyPr wrap="square" lIns="50800" tIns="50800" rIns="50800" bIns="50800" numCol="1" anchor="ctr">
                  <a:noAutofit/>
                </a:bodyPr>
                <a:lstStyle/>
                <a:p>
                  <a:pPr lvl="0">
                    <a:defRPr sz="2400">
                      <a:solidFill>
                        <a:srgbClr val="FFFFFF"/>
                      </a:solidFill>
                    </a:defRPr>
                  </a:pPr>
                </a:p>
              </p:txBody>
            </p:sp>
          </p:grpSp>
          <p:grpSp>
            <p:nvGrpSpPr>
              <p:cNvPr id="404" name="Group 404"/>
              <p:cNvGrpSpPr/>
              <p:nvPr/>
            </p:nvGrpSpPr>
            <p:grpSpPr>
              <a:xfrm>
                <a:off x="2631926" y="0"/>
                <a:ext cx="1956944" cy="1956943"/>
                <a:chOff x="0" y="0"/>
                <a:chExt cx="1956942" cy="1956942"/>
              </a:xfrm>
            </p:grpSpPr>
            <p:pic>
              <p:nvPicPr>
                <p:cNvPr id="399" name="pasted-image.png"/>
                <p:cNvPicPr/>
                <p:nvPr/>
              </p:nvPicPr>
              <p:blipFill>
                <a:blip r:embed="rId4">
                  <a:extLst/>
                </a:blip>
                <a:stretch>
                  <a:fillRect/>
                </a:stretch>
              </p:blipFill>
              <p:spPr>
                <a:xfrm>
                  <a:off x="0" y="0"/>
                  <a:ext cx="1956943" cy="1956943"/>
                </a:xfrm>
                <a:prstGeom prst="rect">
                  <a:avLst/>
                </a:prstGeom>
                <a:ln w="12700" cap="flat">
                  <a:noFill/>
                  <a:miter lim="400000"/>
                </a:ln>
                <a:effectLst/>
              </p:spPr>
            </p:pic>
            <p:sp>
              <p:nvSpPr>
                <p:cNvPr id="400" name="Shape 400"/>
                <p:cNvSpPr/>
                <p:nvPr/>
              </p:nvSpPr>
              <p:spPr>
                <a:xfrm>
                  <a:off x="625050" y="800252"/>
                  <a:ext cx="340312" cy="159148"/>
                </a:xfrm>
                <a:prstGeom prst="rect">
                  <a:avLst/>
                </a:prstGeom>
                <a:blipFill rotWithShape="1">
                  <a:blip r:embed="rId5"/>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p:spPr>
              <p:txBody>
                <a:bodyPr wrap="square" lIns="50800" tIns="50800" rIns="50800" bIns="50800" numCol="1" anchor="ctr">
                  <a:noAutofit/>
                </a:bodyPr>
                <a:lstStyle/>
                <a:p>
                  <a:pPr lvl="0">
                    <a:defRPr sz="2400">
                      <a:solidFill>
                        <a:srgbClr val="FFFFFF"/>
                      </a:solidFill>
                    </a:defRPr>
                  </a:pPr>
                </a:p>
              </p:txBody>
            </p:sp>
            <p:sp>
              <p:nvSpPr>
                <p:cNvPr id="401" name="Shape 401"/>
                <p:cNvSpPr/>
                <p:nvPr/>
              </p:nvSpPr>
              <p:spPr>
                <a:xfrm>
                  <a:off x="1053111" y="564048"/>
                  <a:ext cx="340312" cy="159148"/>
                </a:xfrm>
                <a:prstGeom prst="rect">
                  <a:avLst/>
                </a:prstGeom>
                <a:blipFill rotWithShape="1">
                  <a:blip r:embed="rId5"/>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p:spPr>
              <p:txBody>
                <a:bodyPr wrap="square" lIns="50800" tIns="50800" rIns="50800" bIns="50800" numCol="1" anchor="ctr">
                  <a:noAutofit/>
                </a:bodyPr>
                <a:lstStyle/>
                <a:p>
                  <a:pPr lvl="0">
                    <a:defRPr sz="2400">
                      <a:solidFill>
                        <a:srgbClr val="FFFFFF"/>
                      </a:solidFill>
                    </a:defRPr>
                  </a:pPr>
                </a:p>
              </p:txBody>
            </p:sp>
            <p:sp>
              <p:nvSpPr>
                <p:cNvPr id="402" name="Shape 402"/>
                <p:cNvSpPr/>
                <p:nvPr/>
              </p:nvSpPr>
              <p:spPr>
                <a:xfrm>
                  <a:off x="1053111" y="1258507"/>
                  <a:ext cx="340312" cy="159149"/>
                </a:xfrm>
                <a:prstGeom prst="rect">
                  <a:avLst/>
                </a:prstGeom>
                <a:blipFill rotWithShape="1">
                  <a:blip r:embed="rId5"/>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p:spPr>
              <p:txBody>
                <a:bodyPr wrap="square" lIns="50800" tIns="50800" rIns="50800" bIns="50800" numCol="1" anchor="ctr">
                  <a:noAutofit/>
                </a:bodyPr>
                <a:lstStyle/>
                <a:p>
                  <a:pPr lvl="0">
                    <a:defRPr sz="2400">
                      <a:solidFill>
                        <a:srgbClr val="FFFFFF"/>
                      </a:solidFill>
                    </a:defRPr>
                  </a:pPr>
                </a:p>
              </p:txBody>
            </p:sp>
            <p:sp>
              <p:nvSpPr>
                <p:cNvPr id="403" name="Shape 403"/>
                <p:cNvSpPr/>
                <p:nvPr/>
              </p:nvSpPr>
              <p:spPr>
                <a:xfrm>
                  <a:off x="1470479" y="1468643"/>
                  <a:ext cx="340312" cy="159148"/>
                </a:xfrm>
                <a:prstGeom prst="rect">
                  <a:avLst/>
                </a:prstGeom>
                <a:blipFill rotWithShape="1">
                  <a:blip r:embed="rId6"/>
                  <a:srcRect l="0" t="0" r="0" b="0"/>
                  <a:tile tx="0" ty="0" sx="100000" sy="100000" flip="none" algn="tl"/>
                </a:blipFill>
                <a:ln w="12700" cap="flat">
                  <a:noFill/>
                  <a:miter lim="400000"/>
                </a:ln>
                <a:effectLst>
                  <a:outerShdw sx="100000" sy="100000" kx="0" ky="0" algn="b" rotWithShape="0" blurRad="50800" dist="12700" dir="0">
                    <a:srgbClr val="000000">
                      <a:alpha val="50000"/>
                    </a:srgbClr>
                  </a:outerShdw>
                </a:effectLst>
              </p:spPr>
              <p:txBody>
                <a:bodyPr wrap="square" lIns="50800" tIns="50800" rIns="50800" bIns="50800" numCol="1" anchor="ctr">
                  <a:noAutofit/>
                </a:bodyPr>
                <a:lstStyle/>
                <a:p>
                  <a:pPr lvl="0">
                    <a:defRPr sz="2400">
                      <a:solidFill>
                        <a:srgbClr val="FFFFFF"/>
                      </a:solidFill>
                    </a:defRPr>
                  </a:pPr>
                </a:p>
              </p:txBody>
            </p:sp>
          </p:grpSp>
          <p:grpSp>
            <p:nvGrpSpPr>
              <p:cNvPr id="411" name="Group 411"/>
              <p:cNvGrpSpPr/>
              <p:nvPr/>
            </p:nvGrpSpPr>
            <p:grpSpPr>
              <a:xfrm>
                <a:off x="4531931" y="0"/>
                <a:ext cx="1956943" cy="1956943"/>
                <a:chOff x="0" y="0"/>
                <a:chExt cx="1956942" cy="1956942"/>
              </a:xfrm>
            </p:grpSpPr>
            <p:pic>
              <p:nvPicPr>
                <p:cNvPr id="405" name="pasted-image.png"/>
                <p:cNvPicPr/>
                <p:nvPr/>
              </p:nvPicPr>
              <p:blipFill>
                <a:blip r:embed="rId4">
                  <a:extLst/>
                </a:blip>
                <a:stretch>
                  <a:fillRect/>
                </a:stretch>
              </p:blipFill>
              <p:spPr>
                <a:xfrm>
                  <a:off x="0" y="0"/>
                  <a:ext cx="1956943" cy="1956943"/>
                </a:xfrm>
                <a:prstGeom prst="rect">
                  <a:avLst/>
                </a:prstGeom>
                <a:ln w="12700" cap="flat">
                  <a:noFill/>
                  <a:miter lim="400000"/>
                </a:ln>
                <a:effectLst/>
              </p:spPr>
            </p:pic>
            <p:sp>
              <p:nvSpPr>
                <p:cNvPr id="406" name="Shape 406"/>
                <p:cNvSpPr/>
                <p:nvPr/>
              </p:nvSpPr>
              <p:spPr>
                <a:xfrm>
                  <a:off x="625050" y="800252"/>
                  <a:ext cx="340312" cy="159148"/>
                </a:xfrm>
                <a:prstGeom prst="rect">
                  <a:avLst/>
                </a:prstGeom>
                <a:blipFill rotWithShape="1">
                  <a:blip r:embed="rId5"/>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p:spPr>
              <p:txBody>
                <a:bodyPr wrap="square" lIns="50800" tIns="50800" rIns="50800" bIns="50800" numCol="1" anchor="ctr">
                  <a:noAutofit/>
                </a:bodyPr>
                <a:lstStyle/>
                <a:p>
                  <a:pPr lvl="0">
                    <a:defRPr sz="2400">
                      <a:solidFill>
                        <a:srgbClr val="FFFFFF"/>
                      </a:solidFill>
                    </a:defRPr>
                  </a:pPr>
                </a:p>
              </p:txBody>
            </p:sp>
            <p:sp>
              <p:nvSpPr>
                <p:cNvPr id="407" name="Shape 407"/>
                <p:cNvSpPr/>
                <p:nvPr/>
              </p:nvSpPr>
              <p:spPr>
                <a:xfrm>
                  <a:off x="1053111" y="564048"/>
                  <a:ext cx="340312" cy="159148"/>
                </a:xfrm>
                <a:prstGeom prst="rect">
                  <a:avLst/>
                </a:prstGeom>
                <a:blipFill rotWithShape="1">
                  <a:blip r:embed="rId5"/>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p:spPr>
              <p:txBody>
                <a:bodyPr wrap="square" lIns="50800" tIns="50800" rIns="50800" bIns="50800" numCol="1" anchor="ctr">
                  <a:noAutofit/>
                </a:bodyPr>
                <a:lstStyle/>
                <a:p>
                  <a:pPr lvl="0">
                    <a:defRPr sz="2400">
                      <a:solidFill>
                        <a:srgbClr val="FFFFFF"/>
                      </a:solidFill>
                    </a:defRPr>
                  </a:pPr>
                </a:p>
              </p:txBody>
            </p:sp>
            <p:sp>
              <p:nvSpPr>
                <p:cNvPr id="408" name="Shape 408"/>
                <p:cNvSpPr/>
                <p:nvPr/>
              </p:nvSpPr>
              <p:spPr>
                <a:xfrm>
                  <a:off x="1053111" y="1258507"/>
                  <a:ext cx="340312" cy="159149"/>
                </a:xfrm>
                <a:prstGeom prst="rect">
                  <a:avLst/>
                </a:prstGeom>
                <a:blipFill rotWithShape="1">
                  <a:blip r:embed="rId5"/>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p:spPr>
              <p:txBody>
                <a:bodyPr wrap="square" lIns="50800" tIns="50800" rIns="50800" bIns="50800" numCol="1" anchor="ctr">
                  <a:noAutofit/>
                </a:bodyPr>
                <a:lstStyle/>
                <a:p>
                  <a:pPr lvl="0">
                    <a:defRPr sz="2400">
                      <a:solidFill>
                        <a:srgbClr val="FFFFFF"/>
                      </a:solidFill>
                    </a:defRPr>
                  </a:pPr>
                </a:p>
              </p:txBody>
            </p:sp>
            <p:sp>
              <p:nvSpPr>
                <p:cNvPr id="409" name="Shape 409"/>
                <p:cNvSpPr/>
                <p:nvPr/>
              </p:nvSpPr>
              <p:spPr>
                <a:xfrm>
                  <a:off x="1470479" y="1468643"/>
                  <a:ext cx="340312" cy="159148"/>
                </a:xfrm>
                <a:prstGeom prst="rect">
                  <a:avLst/>
                </a:prstGeom>
                <a:blipFill rotWithShape="1">
                  <a:blip r:embed="rId6"/>
                  <a:srcRect l="0" t="0" r="0" b="0"/>
                  <a:tile tx="0" ty="0" sx="100000" sy="100000" flip="none" algn="tl"/>
                </a:blipFill>
                <a:ln w="12700" cap="flat">
                  <a:noFill/>
                  <a:miter lim="400000"/>
                </a:ln>
                <a:effectLst>
                  <a:outerShdw sx="100000" sy="100000" kx="0" ky="0" algn="b" rotWithShape="0" blurRad="50800" dist="12700" dir="0">
                    <a:srgbClr val="000000">
                      <a:alpha val="50000"/>
                    </a:srgbClr>
                  </a:outerShdw>
                </a:effectLst>
              </p:spPr>
              <p:txBody>
                <a:bodyPr wrap="square" lIns="50800" tIns="50800" rIns="50800" bIns="50800" numCol="1" anchor="ctr">
                  <a:noAutofit/>
                </a:bodyPr>
                <a:lstStyle/>
                <a:p>
                  <a:pPr lvl="0">
                    <a:defRPr sz="2400">
                      <a:solidFill>
                        <a:srgbClr val="FFFFFF"/>
                      </a:solidFill>
                    </a:defRPr>
                  </a:pPr>
                </a:p>
              </p:txBody>
            </p:sp>
            <p:sp>
              <p:nvSpPr>
                <p:cNvPr id="410" name="Shape 410"/>
                <p:cNvSpPr/>
                <p:nvPr/>
              </p:nvSpPr>
              <p:spPr>
                <a:xfrm>
                  <a:off x="1465132" y="1464518"/>
                  <a:ext cx="370506" cy="159148"/>
                </a:xfrm>
                <a:prstGeom prst="rect">
                  <a:avLst/>
                </a:prstGeom>
                <a:blipFill rotWithShape="1">
                  <a:blip r:embed="rId7"/>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p:spPr>
              <p:txBody>
                <a:bodyPr wrap="square" lIns="50800" tIns="50800" rIns="50800" bIns="50800" numCol="1" anchor="ctr">
                  <a:noAutofit/>
                </a:bodyPr>
                <a:lstStyle/>
                <a:p>
                  <a:pPr lvl="0">
                    <a:defRPr sz="2400">
                      <a:solidFill>
                        <a:srgbClr val="FFFFFF"/>
                      </a:solidFill>
                    </a:defRPr>
                  </a:pPr>
                </a:p>
              </p:txBody>
            </p:sp>
          </p:grpSp>
          <p:sp>
            <p:nvSpPr>
              <p:cNvPr id="412" name="Shape 412"/>
              <p:cNvSpPr/>
              <p:nvPr/>
            </p:nvSpPr>
            <p:spPr>
              <a:xfrm>
                <a:off x="0" y="715858"/>
                <a:ext cx="543325" cy="525226"/>
              </a:xfrm>
              <a:custGeom>
                <a:avLst/>
                <a:gdLst/>
                <a:ahLst/>
                <a:cxnLst>
                  <a:cxn ang="0">
                    <a:pos x="wd2" y="hd2"/>
                  </a:cxn>
                  <a:cxn ang="5400000">
                    <a:pos x="wd2" y="hd2"/>
                  </a:cxn>
                  <a:cxn ang="10800000">
                    <a:pos x="wd2" y="hd2"/>
                  </a:cxn>
                  <a:cxn ang="16200000">
                    <a:pos x="wd2" y="hd2"/>
                  </a:cxn>
                </a:cxnLst>
                <a:rect l="0" t="0" r="r" b="b"/>
                <a:pathLst>
                  <a:path w="19679" h="19679" fill="norm" stroke="1"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0000"/>
              </a:solidFill>
              <a:ln w="12700" cap="flat">
                <a:noFill/>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wrap="square" lIns="0" tIns="0" rIns="0" bIns="0" numCol="1" anchor="ctr">
                <a:noAutofit/>
              </a:bodyPr>
              <a:lstStyle>
                <a:lvl1pPr>
                  <a:defRPr b="1" sz="2400">
                    <a:solidFill>
                      <a:srgbClr val="FFFFFF"/>
                    </a:solidFill>
                    <a:latin typeface="Helvetica"/>
                    <a:ea typeface="Helvetica"/>
                    <a:cs typeface="Helvetica"/>
                    <a:sym typeface="Helvetica"/>
                  </a:defRPr>
                </a:lvl1pPr>
              </a:lstStyle>
              <a:p>
                <a:pPr lvl="0">
                  <a:defRPr b="0" sz="1800">
                    <a:solidFill>
                      <a:srgbClr val="000000"/>
                    </a:solidFill>
                  </a:defRPr>
                </a:pPr>
                <a:r>
                  <a:rPr b="1" sz="2400">
                    <a:solidFill>
                      <a:srgbClr val="FFFFFF"/>
                    </a:solidFill>
                  </a:rPr>
                  <a:t>4</a:t>
                </a:r>
              </a:p>
            </p:txBody>
          </p:sp>
        </p:grpSp>
        <p:sp>
          <p:nvSpPr>
            <p:cNvPr id="414" name="Shape 414"/>
            <p:cNvSpPr/>
            <p:nvPr/>
          </p:nvSpPr>
          <p:spPr>
            <a:xfrm>
              <a:off x="6677472" y="191576"/>
              <a:ext cx="5282478" cy="157379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p>
              <a:pPr lvl="0" algn="l">
                <a:defRPr sz="1800"/>
              </a:pPr>
              <a:r>
                <a:rPr sz="3200"/>
                <a:t>(space)           </a:t>
              </a:r>
              <a:r>
                <a:rPr sz="3200">
                  <a:latin typeface="Harrington"/>
                  <a:ea typeface="Harrington"/>
                  <a:cs typeface="Harrington"/>
                  <a:sym typeface="Harrington"/>
                </a:rPr>
                <a:t>α</a:t>
              </a:r>
              <a:r>
                <a:rPr sz="3200"/>
                <a:t>  =  0.876  </a:t>
              </a:r>
              <a:br>
                <a:rPr sz="3200"/>
              </a:br>
              <a:r>
                <a:rPr sz="3200"/>
                <a:t>(form)              </a:t>
              </a:r>
              <a:r>
                <a:rPr sz="3200">
                  <a:latin typeface="Harrington"/>
                  <a:ea typeface="Harrington"/>
                  <a:cs typeface="Harrington"/>
                  <a:sym typeface="Harrington"/>
                </a:rPr>
                <a:t>α</a:t>
              </a:r>
              <a:r>
                <a:rPr sz="3200"/>
                <a:t>  =  1.000     </a:t>
              </a:r>
              <a:br>
                <a:rPr sz="3200"/>
              </a:br>
              <a:r>
                <a:rPr sz="3200"/>
                <a:t>(mechanisms) </a:t>
              </a:r>
              <a:r>
                <a:rPr sz="3200">
                  <a:latin typeface="Harrington"/>
                  <a:ea typeface="Harrington"/>
                  <a:cs typeface="Harrington"/>
                  <a:sym typeface="Harrington"/>
                </a:rPr>
                <a:t>α</a:t>
              </a:r>
              <a:r>
                <a:rPr sz="3200"/>
                <a:t>  =  0.972</a:t>
              </a:r>
            </a:p>
          </p:txBody>
        </p:sp>
      </p:grpSp>
      <p:sp>
        <p:nvSpPr>
          <p:cNvPr id="416" name="Shape 416"/>
          <p:cNvSpPr/>
          <p:nvPr/>
        </p:nvSpPr>
        <p:spPr>
          <a:xfrm>
            <a:off x="626143" y="9008533"/>
            <a:ext cx="10736124" cy="3810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lgn="l">
              <a:defRPr sz="1800">
                <a:solidFill>
                  <a:srgbClr val="53585F"/>
                </a:solidFill>
              </a:defRPr>
            </a:lvl1pPr>
          </a:lstStyle>
          <a:p>
            <a:pPr lvl="0">
              <a:defRPr>
                <a:solidFill>
                  <a:srgbClr val="000000"/>
                </a:solidFill>
              </a:defRPr>
            </a:pPr>
            <a:r>
              <a:rPr>
                <a:solidFill>
                  <a:srgbClr val="53585F"/>
                </a:solidFill>
              </a:rPr>
              <a:t>(Hayes  &amp;   Krippendorff,  2007)</a:t>
            </a:r>
          </a:p>
        </p:txBody>
      </p:sp>
    </p:spTree>
  </p:cSld>
  <p:clrMapOvr>
    <a:masterClrMapping/>
  </p:clrMapOvr>
  <p:transition spd="fast" advClick="1">
    <p:push dir="l"/>
  </p:transition>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nodeType="clickEffect" presetClass="entr" presetSubtype="8" presetID="2" grpId="1" fill="hold">
                                  <p:stCondLst>
                                    <p:cond delay="0"/>
                                  </p:stCondLst>
                                  <p:iterate type="el" backwards="0">
                                    <p:tmAbs val="0"/>
                                  </p:iterate>
                                  <p:childTnLst>
                                    <p:set>
                                      <p:cBhvr>
                                        <p:cTn id="6" fill="hold"/>
                                        <p:tgtEl>
                                          <p:spTgt spid="415"/>
                                        </p:tgtEl>
                                        <p:attrNameLst>
                                          <p:attrName>style.visibility</p:attrName>
                                        </p:attrNameLst>
                                      </p:cBhvr>
                                      <p:to>
                                        <p:strVal val="visible"/>
                                      </p:to>
                                    </p:set>
                                    <p:anim calcmode="lin" valueType="num">
                                      <p:cBhvr>
                                        <p:cTn id="7" dur="1000" fill="hold"/>
                                        <p:tgtEl>
                                          <p:spTgt spid="415"/>
                                        </p:tgtEl>
                                        <p:attrNameLst>
                                          <p:attrName>ppt_x</p:attrName>
                                        </p:attrNameLst>
                                      </p:cBhvr>
                                      <p:tavLst>
                                        <p:tav tm="0">
                                          <p:val>
                                            <p:strVal val="0-#ppt_w/2"/>
                                          </p:val>
                                        </p:tav>
                                        <p:tav tm="100000">
                                          <p:val>
                                            <p:strVal val="#ppt_x"/>
                                          </p:val>
                                        </p:tav>
                                      </p:tavLst>
                                    </p:anim>
                                    <p:anim calcmode="lin" valueType="num">
                                      <p:cBhvr>
                                        <p:cTn id="8" dur="1000" fill="hold"/>
                                        <p:tgtEl>
                                          <p:spTgt spid="41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nodeType="clickEffect" presetClass="entr" presetSubtype="8" presetID="2" grpId="2" fill="hold">
                                  <p:stCondLst>
                                    <p:cond delay="0"/>
                                  </p:stCondLst>
                                  <p:iterate type="el" backwards="0">
                                    <p:tmAbs val="0"/>
                                  </p:iterate>
                                  <p:childTnLst>
                                    <p:set>
                                      <p:cBhvr>
                                        <p:cTn id="12" fill="hold"/>
                                        <p:tgtEl>
                                          <p:spTgt spid="392"/>
                                        </p:tgtEl>
                                        <p:attrNameLst>
                                          <p:attrName>style.visibility</p:attrName>
                                        </p:attrNameLst>
                                      </p:cBhvr>
                                      <p:to>
                                        <p:strVal val="visible"/>
                                      </p:to>
                                    </p:set>
                                    <p:anim calcmode="lin" valueType="num">
                                      <p:cBhvr>
                                        <p:cTn id="13" dur="1000" fill="hold"/>
                                        <p:tgtEl>
                                          <p:spTgt spid="392"/>
                                        </p:tgtEl>
                                        <p:attrNameLst>
                                          <p:attrName>ppt_x</p:attrName>
                                        </p:attrNameLst>
                                      </p:cBhvr>
                                      <p:tavLst>
                                        <p:tav tm="0">
                                          <p:val>
                                            <p:strVal val="0-#ppt_w/2"/>
                                          </p:val>
                                        </p:tav>
                                        <p:tav tm="100000">
                                          <p:val>
                                            <p:strVal val="#ppt_x"/>
                                          </p:val>
                                        </p:tav>
                                      </p:tavLst>
                                    </p:anim>
                                    <p:anim calcmode="lin" valueType="num">
                                      <p:cBhvr>
                                        <p:cTn id="14" dur="1000" fill="hold"/>
                                        <p:tgtEl>
                                          <p:spTgt spid="39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92" grpId="2"/>
      <p:bldP build="whole" bldLvl="1" animBg="1" rev="0" advAuto="0" spid="415" grpId="1"/>
    </p:bldLst>
  </p:timing>
</p:sld>
</file>

<file path=ppt/slides/slide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59" name="pasted-image.pdf"/>
          <p:cNvPicPr/>
          <p:nvPr/>
        </p:nvPicPr>
        <p:blipFill>
          <a:blip r:embed="rId3">
            <a:alphaModFix amt="50000"/>
            <a:extLst/>
          </a:blip>
          <a:stretch>
            <a:fillRect/>
          </a:stretch>
        </p:blipFill>
        <p:spPr>
          <a:xfrm>
            <a:off x="11588750" y="0"/>
            <a:ext cx="1384300" cy="1371601"/>
          </a:xfrm>
          <a:prstGeom prst="rect">
            <a:avLst/>
          </a:prstGeom>
          <a:ln w="12700">
            <a:miter lim="400000"/>
          </a:ln>
        </p:spPr>
      </p:pic>
      <p:sp>
        <p:nvSpPr>
          <p:cNvPr id="60" name="Shape 60"/>
          <p:cNvSpPr/>
          <p:nvPr>
            <p:ph type="title"/>
          </p:nvPr>
        </p:nvSpPr>
        <p:spPr>
          <a:xfrm>
            <a:off x="1270000" y="4265117"/>
            <a:ext cx="10464800" cy="1223365"/>
          </a:xfrm>
          <a:prstGeom prst="rect">
            <a:avLst/>
          </a:prstGeom>
        </p:spPr>
        <p:txBody>
          <a:bodyPr/>
          <a:lstStyle>
            <a:lvl1pPr>
              <a:defRPr sz="7000"/>
            </a:lvl1pPr>
          </a:lstStyle>
          <a:p>
            <a:pPr lvl="0">
              <a:defRPr sz="1800"/>
            </a:pPr>
            <a:r>
              <a:rPr sz="7000"/>
              <a:t>Conceptual Framework</a:t>
            </a:r>
          </a:p>
        </p:txBody>
      </p:sp>
      <p:sp>
        <p:nvSpPr>
          <p:cNvPr id="61" name="Shape 61"/>
          <p:cNvSpPr/>
          <p:nvPr/>
        </p:nvSpPr>
        <p:spPr>
          <a:xfrm>
            <a:off x="7527418" y="3956591"/>
            <a:ext cx="5219627" cy="231455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lgn="l">
              <a:defRPr sz="1800"/>
            </a:pPr>
            <a:r>
              <a:rPr sz="2800">
                <a:solidFill>
                  <a:srgbClr val="53585F"/>
                </a:solidFill>
                <a:latin typeface="+mn-lt"/>
                <a:ea typeface="+mn-ea"/>
                <a:cs typeface="+mn-cs"/>
                <a:sym typeface="Arvo"/>
              </a:rPr>
              <a:t>History of Time Use Research</a:t>
            </a:r>
            <a:br>
              <a:rPr sz="2800">
                <a:solidFill>
                  <a:srgbClr val="53585F"/>
                </a:solidFill>
                <a:latin typeface="+mn-lt"/>
                <a:ea typeface="+mn-ea"/>
                <a:cs typeface="+mn-cs"/>
                <a:sym typeface="Arvo"/>
              </a:rPr>
            </a:br>
            <a:r>
              <a:rPr sz="2800">
                <a:solidFill>
                  <a:srgbClr val="53585F"/>
                </a:solidFill>
                <a:latin typeface="+mn-lt"/>
                <a:ea typeface="+mn-ea"/>
                <a:cs typeface="+mn-cs"/>
                <a:sym typeface="Arvo"/>
              </a:rPr>
              <a:t>Data Collection</a:t>
            </a:r>
            <a:br>
              <a:rPr sz="2800">
                <a:solidFill>
                  <a:srgbClr val="53585F"/>
                </a:solidFill>
                <a:latin typeface="+mn-lt"/>
                <a:ea typeface="+mn-ea"/>
                <a:cs typeface="+mn-cs"/>
                <a:sym typeface="Arvo"/>
              </a:rPr>
            </a:br>
            <a:r>
              <a:rPr sz="2800">
                <a:solidFill>
                  <a:srgbClr val="53585F"/>
                </a:solidFill>
                <a:latin typeface="+mn-lt"/>
                <a:ea typeface="+mn-ea"/>
                <a:cs typeface="+mn-cs"/>
                <a:sym typeface="Arvo"/>
              </a:rPr>
              <a:t>Data Analysis</a:t>
            </a:r>
            <a:endParaRPr sz="2800">
              <a:solidFill>
                <a:srgbClr val="53585F"/>
              </a:solidFill>
              <a:latin typeface="+mn-lt"/>
              <a:ea typeface="+mn-ea"/>
              <a:cs typeface="+mn-cs"/>
              <a:sym typeface="Arvo"/>
            </a:endParaRPr>
          </a:p>
          <a:p>
            <a:pPr lvl="0" algn="l">
              <a:defRPr sz="1800"/>
            </a:pPr>
            <a:r>
              <a:rPr sz="2800">
                <a:solidFill>
                  <a:srgbClr val="53585F"/>
                </a:solidFill>
                <a:latin typeface="+mn-lt"/>
                <a:ea typeface="+mn-ea"/>
                <a:cs typeface="+mn-cs"/>
                <a:sym typeface="Arvo"/>
              </a:rPr>
              <a:t>Time Geography</a:t>
            </a:r>
            <a:br>
              <a:rPr sz="2800">
                <a:solidFill>
                  <a:srgbClr val="53585F"/>
                </a:solidFill>
                <a:latin typeface="+mn-lt"/>
                <a:ea typeface="+mn-ea"/>
                <a:cs typeface="+mn-cs"/>
                <a:sym typeface="Arvo"/>
              </a:rPr>
            </a:br>
            <a:r>
              <a:rPr sz="2800">
                <a:solidFill>
                  <a:srgbClr val="53585F"/>
                </a:solidFill>
                <a:latin typeface="+mn-lt"/>
                <a:ea typeface="+mn-ea"/>
                <a:cs typeface="+mn-cs"/>
                <a:sym typeface="Arvo"/>
              </a:rPr>
              <a:t>Applications</a:t>
            </a:r>
          </a:p>
        </p:txBody>
      </p:sp>
    </p:spTree>
  </p:cSld>
  <p:clrMapOvr>
    <a:masterClrMapping/>
  </p:clrMapOvr>
  <p:transition spd="slow" advClick="1">
    <p:dissolve/>
  </p:transition>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nodeType="afterEffect" presetClass="entr" presetSubtype="2" presetID="2" grpId="1" fill="hold">
                                  <p:stCondLst>
                                    <p:cond delay="0"/>
                                  </p:stCondLst>
                                  <p:iterate type="lt" backwards="0">
                                    <p:tmAbs val="100"/>
                                  </p:iterate>
                                  <p:childTnLst>
                                    <p:set>
                                      <p:cBhvr>
                                        <p:cTn id="6" fill="hold"/>
                                        <p:tgtEl>
                                          <p:spTgt spid="61">
                                            <p:bg/>
                                          </p:spTgt>
                                        </p:tgtEl>
                                        <p:attrNameLst>
                                          <p:attrName>style.visibility</p:attrName>
                                        </p:attrNameLst>
                                      </p:cBhvr>
                                      <p:to>
                                        <p:strVal val="visible"/>
                                      </p:to>
                                    </p:set>
                                    <p:anim calcmode="lin" valueType="num">
                                      <p:cBhvr>
                                        <p:cTn id="7" dur="2500" fill="hold"/>
                                        <p:tgtEl>
                                          <p:spTgt spid="61">
                                            <p:bg/>
                                          </p:spTgt>
                                        </p:tgtEl>
                                        <p:attrNameLst>
                                          <p:attrName>ppt_x</p:attrName>
                                        </p:attrNameLst>
                                      </p:cBhvr>
                                      <p:tavLst>
                                        <p:tav tm="0">
                                          <p:val>
                                            <p:strVal val="1+#ppt_w/2"/>
                                          </p:val>
                                        </p:tav>
                                        <p:tav tm="100000">
                                          <p:val>
                                            <p:strVal val="#ppt_x"/>
                                          </p:val>
                                        </p:tav>
                                      </p:tavLst>
                                    </p:anim>
                                    <p:anim calcmode="lin" valueType="num">
                                      <p:cBhvr>
                                        <p:cTn id="8" dur="2500" fill="hold"/>
                                        <p:tgtEl>
                                          <p:spTgt spid="61">
                                            <p:bg/>
                                          </p:spTgt>
                                        </p:tgtEl>
                                        <p:attrNameLst>
                                          <p:attrName>ppt_y</p:attrName>
                                        </p:attrNameLst>
                                      </p:cBhvr>
                                      <p:tavLst>
                                        <p:tav tm="0">
                                          <p:val>
                                            <p:strVal val="#ppt_y"/>
                                          </p:val>
                                        </p:tav>
                                        <p:tav tm="100000">
                                          <p:val>
                                            <p:strVal val="#ppt_y"/>
                                          </p:val>
                                        </p:tav>
                                      </p:tavLst>
                                    </p:anim>
                                  </p:childTnLst>
                                </p:cTn>
                              </p:par>
                              <p:par>
                                <p:cTn id="9" presetClass="entr" presetSubtype="2" presetID="2" grpId="1" fill="hold">
                                  <p:stCondLst>
                                    <p:cond delay="0"/>
                                  </p:stCondLst>
                                  <p:iterate type="lt" backwards="0">
                                    <p:tmAbs val="100"/>
                                  </p:iterate>
                                  <p:childTnLst>
                                    <p:set>
                                      <p:cBhvr>
                                        <p:cTn id="10" fill="hold"/>
                                        <p:tgtEl>
                                          <p:spTgt spid="61">
                                            <p:txEl>
                                              <p:pRg st="0" end="0"/>
                                            </p:txEl>
                                          </p:spTgt>
                                        </p:tgtEl>
                                        <p:attrNameLst>
                                          <p:attrName>style.visibility</p:attrName>
                                        </p:attrNameLst>
                                      </p:cBhvr>
                                      <p:to>
                                        <p:strVal val="visible"/>
                                      </p:to>
                                    </p:set>
                                    <p:anim calcmode="lin" valueType="num">
                                      <p:cBhvr>
                                        <p:cTn id="11" dur="2500" fill="hold"/>
                                        <p:tgtEl>
                                          <p:spTgt spid="61">
                                            <p:txEl>
                                              <p:pRg st="0" end="0"/>
                                            </p:txEl>
                                          </p:spTgt>
                                        </p:tgtEl>
                                        <p:attrNameLst>
                                          <p:attrName>ppt_x</p:attrName>
                                        </p:attrNameLst>
                                      </p:cBhvr>
                                      <p:tavLst>
                                        <p:tav tm="0">
                                          <p:val>
                                            <p:strVal val="1+#ppt_w/2"/>
                                          </p:val>
                                        </p:tav>
                                        <p:tav tm="100000">
                                          <p:val>
                                            <p:strVal val="#ppt_x"/>
                                          </p:val>
                                        </p:tav>
                                      </p:tavLst>
                                    </p:anim>
                                    <p:anim calcmode="lin" valueType="num">
                                      <p:cBhvr>
                                        <p:cTn id="12" dur="2500" fill="hold"/>
                                        <p:tgtEl>
                                          <p:spTgt spid="61">
                                            <p:txEl>
                                              <p:pRg st="0" end="0"/>
                                            </p:txEl>
                                          </p:spTgt>
                                        </p:tgtEl>
                                        <p:attrNameLst>
                                          <p:attrName>ppt_y</p:attrName>
                                        </p:attrNameLst>
                                      </p:cBhvr>
                                      <p:tavLst>
                                        <p:tav tm="0">
                                          <p:val>
                                            <p:strVal val="#ppt_y"/>
                                          </p:val>
                                        </p:tav>
                                        <p:tav tm="100000">
                                          <p:val>
                                            <p:strVal val="#ppt_y"/>
                                          </p:val>
                                        </p:tav>
                                      </p:tavLst>
                                    </p:anim>
                                  </p:childTnLst>
                                </p:cTn>
                              </p:par>
                            </p:childTnLst>
                          </p:cTn>
                        </p:par>
                        <p:par>
                          <p:cTn id="13" fill="hold">
                            <p:stCondLst>
                              <p:cond delay="2500"/>
                            </p:stCondLst>
                            <p:childTnLst>
                              <p:par>
                                <p:cTn id="14" nodeType="afterEffect" presetClass="entr" presetSubtype="2" presetID="2" grpId="1" fill="hold">
                                  <p:stCondLst>
                                    <p:cond delay="0"/>
                                  </p:stCondLst>
                                  <p:iterate type="lt" backwards="0">
                                    <p:tmAbs val="100"/>
                                  </p:iterate>
                                  <p:childTnLst>
                                    <p:set>
                                      <p:cBhvr>
                                        <p:cTn id="15" fill="hold"/>
                                        <p:tgtEl>
                                          <p:spTgt spid="61">
                                            <p:txEl>
                                              <p:pRg st="1" end="1"/>
                                            </p:txEl>
                                          </p:spTgt>
                                        </p:tgtEl>
                                        <p:attrNameLst>
                                          <p:attrName>style.visibility</p:attrName>
                                        </p:attrNameLst>
                                      </p:cBhvr>
                                      <p:to>
                                        <p:strVal val="visible"/>
                                      </p:to>
                                    </p:set>
                                    <p:anim calcmode="lin" valueType="num">
                                      <p:cBhvr>
                                        <p:cTn id="16" dur="2500" fill="hold"/>
                                        <p:tgtEl>
                                          <p:spTgt spid="61">
                                            <p:txEl>
                                              <p:pRg st="1" end="1"/>
                                            </p:txEl>
                                          </p:spTgt>
                                        </p:tgtEl>
                                        <p:attrNameLst>
                                          <p:attrName>ppt_x</p:attrName>
                                        </p:attrNameLst>
                                      </p:cBhvr>
                                      <p:tavLst>
                                        <p:tav tm="0">
                                          <p:val>
                                            <p:strVal val="1+#ppt_w/2"/>
                                          </p:val>
                                        </p:tav>
                                        <p:tav tm="100000">
                                          <p:val>
                                            <p:strVal val="#ppt_x"/>
                                          </p:val>
                                        </p:tav>
                                      </p:tavLst>
                                    </p:anim>
                                    <p:anim calcmode="lin" valueType="num">
                                      <p:cBhvr>
                                        <p:cTn id="17" dur="2500" fill="hold"/>
                                        <p:tgtEl>
                                          <p:spTgt spid="61">
                                            <p:txEl>
                                              <p:pRg st="1" end="1"/>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61" grpId="1"/>
    </p:bldLst>
  </p:timing>
</p:sld>
</file>

<file path=ppt/slides/slide3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20" name="Shape 420"/>
          <p:cNvSpPr/>
          <p:nvPr/>
        </p:nvSpPr>
        <p:spPr>
          <a:xfrm>
            <a:off x="2209800" y="8856133"/>
            <a:ext cx="10464800" cy="6858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lgn="r">
              <a:defRPr sz="2800">
                <a:solidFill>
                  <a:srgbClr val="53585F"/>
                </a:solidFill>
                <a:latin typeface="+mn-lt"/>
                <a:ea typeface="+mn-ea"/>
                <a:cs typeface="+mn-cs"/>
                <a:sym typeface="Arvo"/>
              </a:defRPr>
            </a:lvl1pPr>
          </a:lstStyle>
          <a:p>
            <a:pPr lvl="0">
              <a:defRPr sz="1800">
                <a:solidFill>
                  <a:srgbClr val="000000"/>
                </a:solidFill>
              </a:defRPr>
            </a:pPr>
            <a:r>
              <a:rPr sz="2800">
                <a:solidFill>
                  <a:srgbClr val="53585F"/>
                </a:solidFill>
              </a:rPr>
              <a:t>EMPIRICAL STUDY</a:t>
            </a:r>
          </a:p>
        </p:txBody>
      </p:sp>
      <p:pic>
        <p:nvPicPr>
          <p:cNvPr id="421" name="pasted-image.pdf"/>
          <p:cNvPicPr/>
          <p:nvPr/>
        </p:nvPicPr>
        <p:blipFill>
          <a:blip r:embed="rId3">
            <a:alphaModFix amt="50106"/>
            <a:extLst/>
          </a:blip>
          <a:stretch>
            <a:fillRect/>
          </a:stretch>
        </p:blipFill>
        <p:spPr>
          <a:xfrm>
            <a:off x="11580283" y="-4234"/>
            <a:ext cx="1384301" cy="1371601"/>
          </a:xfrm>
          <a:prstGeom prst="rect">
            <a:avLst/>
          </a:prstGeom>
          <a:ln w="12700">
            <a:miter lim="400000"/>
          </a:ln>
        </p:spPr>
      </p:pic>
      <p:sp>
        <p:nvSpPr>
          <p:cNvPr id="422" name="Shape 422"/>
          <p:cNvSpPr/>
          <p:nvPr>
            <p:ph type="title"/>
          </p:nvPr>
        </p:nvSpPr>
        <p:spPr>
          <a:xfrm>
            <a:off x="639233" y="281384"/>
            <a:ext cx="10464801" cy="1611776"/>
          </a:xfrm>
          <a:prstGeom prst="rect">
            <a:avLst/>
          </a:prstGeom>
        </p:spPr>
        <p:txBody>
          <a:bodyPr/>
          <a:lstStyle/>
          <a:p>
            <a:pPr lvl="0">
              <a:defRPr sz="1800"/>
            </a:pPr>
            <a:r>
              <a:rPr sz="8000"/>
              <a:t>Analysis : Space</a:t>
            </a:r>
          </a:p>
        </p:txBody>
      </p:sp>
      <p:grpSp>
        <p:nvGrpSpPr>
          <p:cNvPr id="427" name="Group 427"/>
          <p:cNvGrpSpPr/>
          <p:nvPr/>
        </p:nvGrpSpPr>
        <p:grpSpPr>
          <a:xfrm>
            <a:off x="1621744" y="1927429"/>
            <a:ext cx="9761311" cy="6894435"/>
            <a:chOff x="0" y="0"/>
            <a:chExt cx="9761310" cy="6894434"/>
          </a:xfrm>
        </p:grpSpPr>
        <p:pic>
          <p:nvPicPr>
            <p:cNvPr id="423" name="1.dimensions.png"/>
            <p:cNvPicPr/>
            <p:nvPr/>
          </p:nvPicPr>
          <p:blipFill>
            <a:blip r:embed="rId4">
              <a:extLst/>
            </a:blip>
            <a:stretch>
              <a:fillRect/>
            </a:stretch>
          </p:blipFill>
          <p:spPr>
            <a:xfrm>
              <a:off x="0" y="0"/>
              <a:ext cx="9761311" cy="6894435"/>
            </a:xfrm>
            <a:prstGeom prst="rect">
              <a:avLst/>
            </a:prstGeom>
            <a:ln w="38100" cap="flat">
              <a:solidFill>
                <a:srgbClr val="6C6F6E"/>
              </a:solidFill>
              <a:prstDash val="solid"/>
              <a:miter lim="400000"/>
            </a:ln>
            <a:effectLst/>
          </p:spPr>
        </p:pic>
        <p:grpSp>
          <p:nvGrpSpPr>
            <p:cNvPr id="426" name="Group 426"/>
            <p:cNvGrpSpPr/>
            <p:nvPr/>
          </p:nvGrpSpPr>
          <p:grpSpPr>
            <a:xfrm>
              <a:off x="5810280" y="4049529"/>
              <a:ext cx="2595698" cy="1691184"/>
              <a:chOff x="0" y="0"/>
              <a:chExt cx="2595697" cy="1691183"/>
            </a:xfrm>
          </p:grpSpPr>
          <p:sp>
            <p:nvSpPr>
              <p:cNvPr id="428" name="Shape 428"/>
              <p:cNvSpPr/>
              <p:nvPr/>
            </p:nvSpPr>
            <p:spPr>
              <a:xfrm>
                <a:off x="0" y="0"/>
                <a:ext cx="1563150" cy="1691184"/>
              </a:xfrm>
              <a:custGeom>
                <a:avLst/>
                <a:gdLst/>
                <a:ahLst/>
                <a:cxnLst>
                  <a:cxn ang="0">
                    <a:pos x="wd2" y="hd2"/>
                  </a:cxn>
                  <a:cxn ang="5400000">
                    <a:pos x="wd2" y="hd2"/>
                  </a:cxn>
                  <a:cxn ang="10800000">
                    <a:pos x="wd2" y="hd2"/>
                  </a:cxn>
                  <a:cxn ang="16200000">
                    <a:pos x="wd2" y="hd2"/>
                  </a:cxn>
                </a:cxnLst>
                <a:rect l="0" t="0" r="r" b="b"/>
                <a:pathLst>
                  <a:path w="21552" h="21600" fill="norm" stroke="1" extrusionOk="0">
                    <a:moveTo>
                      <a:pt x="1" y="21600"/>
                    </a:moveTo>
                    <a:cubicBezTo>
                      <a:pt x="-48" y="8208"/>
                      <a:pt x="7136" y="1008"/>
                      <a:pt x="21552" y="0"/>
                    </a:cubicBezTo>
                  </a:path>
                </a:pathLst>
              </a:custGeom>
              <a:noFill/>
              <a:ln w="101600" cap="flat">
                <a:solidFill>
                  <a:srgbClr val="6C6F6E"/>
                </a:solidFill>
                <a:prstDash val="solid"/>
                <a:miter lim="400000"/>
                <a:headEnd type="stealth" w="med" len="med"/>
                <a:tailEnd type="triangle" w="med" len="med"/>
              </a:ln>
              <a:effectLst>
                <a:outerShdw sx="100000" sy="100000" kx="0" ky="0" algn="b" rotWithShape="0" blurRad="38100" dist="25400" dir="5400000">
                  <a:srgbClr val="000000">
                    <a:alpha val="50000"/>
                  </a:srgbClr>
                </a:outerShdw>
              </a:effectLst>
            </p:spPr>
            <p:txBody>
              <a:bodyPr/>
              <a:lstStyle/>
              <a:p>
                <a:pPr lvl="0"/>
              </a:p>
            </p:txBody>
          </p:sp>
          <p:sp>
            <p:nvSpPr>
              <p:cNvPr id="425" name="Shape 425"/>
              <p:cNvSpPr/>
              <p:nvPr/>
            </p:nvSpPr>
            <p:spPr>
              <a:xfrm>
                <a:off x="950145" y="555837"/>
                <a:ext cx="1645553" cy="441939"/>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1" sz="2200">
                    <a:latin typeface="Calibri"/>
                    <a:ea typeface="Calibri"/>
                    <a:cs typeface="Calibri"/>
                    <a:sym typeface="Calibri"/>
                  </a:defRPr>
                </a:lvl1pPr>
              </a:lstStyle>
              <a:p>
                <a:pPr lvl="0">
                  <a:defRPr b="0" sz="1800"/>
                </a:pPr>
                <a:r>
                  <a:rPr b="1" sz="2200"/>
                  <a:t>(4) CW - CCW</a:t>
                </a:r>
              </a:p>
            </p:txBody>
          </p:sp>
        </p:grpSp>
      </p:grpSp>
    </p:spTree>
  </p:cSld>
  <p:clrMapOvr>
    <a:masterClrMapping/>
  </p:clrMapOvr>
  <p:transition spd="fast" advClick="1">
    <p:push dir="l"/>
  </p:transition>
</p:sld>
</file>

<file path=ppt/slides/slide3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32" name="Shape 432"/>
          <p:cNvSpPr/>
          <p:nvPr/>
        </p:nvSpPr>
        <p:spPr>
          <a:xfrm>
            <a:off x="2209800" y="8856133"/>
            <a:ext cx="10464800" cy="6858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lgn="r">
              <a:defRPr sz="2800">
                <a:solidFill>
                  <a:srgbClr val="53585F"/>
                </a:solidFill>
                <a:latin typeface="+mn-lt"/>
                <a:ea typeface="+mn-ea"/>
                <a:cs typeface="+mn-cs"/>
                <a:sym typeface="Arvo"/>
              </a:defRPr>
            </a:lvl1pPr>
          </a:lstStyle>
          <a:p>
            <a:pPr lvl="0">
              <a:defRPr sz="1800">
                <a:solidFill>
                  <a:srgbClr val="000000"/>
                </a:solidFill>
              </a:defRPr>
            </a:pPr>
            <a:r>
              <a:rPr sz="2800">
                <a:solidFill>
                  <a:srgbClr val="53585F"/>
                </a:solidFill>
              </a:rPr>
              <a:t>EMPIRICAL STUDY</a:t>
            </a:r>
          </a:p>
        </p:txBody>
      </p:sp>
      <p:pic>
        <p:nvPicPr>
          <p:cNvPr id="433" name="pasted-image.pdf"/>
          <p:cNvPicPr/>
          <p:nvPr/>
        </p:nvPicPr>
        <p:blipFill>
          <a:blip r:embed="rId3">
            <a:alphaModFix amt="50106"/>
            <a:extLst/>
          </a:blip>
          <a:stretch>
            <a:fillRect/>
          </a:stretch>
        </p:blipFill>
        <p:spPr>
          <a:xfrm>
            <a:off x="11580283" y="-4234"/>
            <a:ext cx="1384301" cy="1371601"/>
          </a:xfrm>
          <a:prstGeom prst="rect">
            <a:avLst/>
          </a:prstGeom>
          <a:ln w="12700">
            <a:miter lim="400000"/>
          </a:ln>
        </p:spPr>
      </p:pic>
      <p:sp>
        <p:nvSpPr>
          <p:cNvPr id="434" name="Shape 434"/>
          <p:cNvSpPr/>
          <p:nvPr>
            <p:ph type="title"/>
          </p:nvPr>
        </p:nvSpPr>
        <p:spPr>
          <a:xfrm>
            <a:off x="639233" y="281384"/>
            <a:ext cx="10464801" cy="1611776"/>
          </a:xfrm>
          <a:prstGeom prst="rect">
            <a:avLst/>
          </a:prstGeom>
        </p:spPr>
        <p:txBody>
          <a:bodyPr/>
          <a:lstStyle/>
          <a:p>
            <a:pPr lvl="0">
              <a:defRPr sz="1800"/>
            </a:pPr>
            <a:r>
              <a:rPr sz="8000"/>
              <a:t>Analysis : Form</a:t>
            </a:r>
          </a:p>
        </p:txBody>
      </p:sp>
      <p:pic>
        <p:nvPicPr>
          <p:cNvPr id="435" name="pasted-image.tif"/>
          <p:cNvPicPr/>
          <p:nvPr/>
        </p:nvPicPr>
        <p:blipFill>
          <a:blip r:embed="rId4">
            <a:extLst/>
          </a:blip>
          <a:stretch>
            <a:fillRect/>
          </a:stretch>
        </p:blipFill>
        <p:spPr>
          <a:xfrm>
            <a:off x="1805429" y="1853328"/>
            <a:ext cx="9573824" cy="6762010"/>
          </a:xfrm>
          <a:prstGeom prst="rect">
            <a:avLst/>
          </a:prstGeom>
          <a:ln w="38100">
            <a:solidFill>
              <a:srgbClr val="6C6F6E"/>
            </a:solidFill>
            <a:miter lim="400000"/>
          </a:ln>
        </p:spPr>
      </p:pic>
      <p:sp>
        <p:nvSpPr>
          <p:cNvPr id="436" name="Shape 436"/>
          <p:cNvSpPr/>
          <p:nvPr/>
        </p:nvSpPr>
        <p:spPr>
          <a:xfrm>
            <a:off x="6492361" y="2381173"/>
            <a:ext cx="3875187" cy="469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400">
                <a:latin typeface="Helvetica"/>
                <a:ea typeface="Helvetica"/>
                <a:cs typeface="Helvetica"/>
                <a:sym typeface="Helvetica"/>
              </a:defRPr>
            </a:lvl1pPr>
          </a:lstStyle>
          <a:p>
            <a:pPr lvl="0">
              <a:defRPr sz="1800"/>
            </a:pPr>
            <a:r>
              <a:rPr sz="2400"/>
              <a:t>i am some text la la la la lah</a:t>
            </a:r>
          </a:p>
        </p:txBody>
      </p:sp>
      <p:pic>
        <p:nvPicPr>
          <p:cNvPr id="437" name="pasted-image.png"/>
          <p:cNvPicPr/>
          <p:nvPr/>
        </p:nvPicPr>
        <p:blipFill>
          <a:blip r:embed="rId5">
            <a:extLst/>
          </a:blip>
          <a:stretch>
            <a:fillRect/>
          </a:stretch>
        </p:blipFill>
        <p:spPr>
          <a:xfrm>
            <a:off x="6370316" y="4688846"/>
            <a:ext cx="1215999" cy="1371601"/>
          </a:xfrm>
          <a:prstGeom prst="rect">
            <a:avLst/>
          </a:prstGeom>
          <a:ln w="12700">
            <a:miter lim="400000"/>
          </a:ln>
        </p:spPr>
      </p:pic>
      <p:sp>
        <p:nvSpPr>
          <p:cNvPr id="438" name="Shape 438"/>
          <p:cNvSpPr/>
          <p:nvPr/>
        </p:nvSpPr>
        <p:spPr>
          <a:xfrm>
            <a:off x="6354129" y="3084710"/>
            <a:ext cx="2552701" cy="40918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400">
                <a:latin typeface="MingLiU"/>
                <a:ea typeface="MingLiU"/>
                <a:cs typeface="MingLiU"/>
                <a:sym typeface="MingLiU"/>
              </a:defRPr>
            </a:lvl1pPr>
          </a:lstStyle>
          <a:p>
            <a:pPr lvl="0">
              <a:defRPr sz="1800"/>
            </a:pPr>
            <a:r>
              <a:rPr sz="2400"/>
              <a:t>12pm - 4 am; 2 x</a:t>
            </a:r>
          </a:p>
        </p:txBody>
      </p:sp>
      <p:sp>
        <p:nvSpPr>
          <p:cNvPr id="439" name="Shape 439"/>
          <p:cNvSpPr/>
          <p:nvPr/>
        </p:nvSpPr>
        <p:spPr>
          <a:xfrm>
            <a:off x="6440076" y="4228827"/>
            <a:ext cx="2004248" cy="1"/>
          </a:xfrm>
          <a:prstGeom prst="line">
            <a:avLst/>
          </a:prstGeom>
          <a:ln w="88900">
            <a:solidFill/>
            <a:miter lim="400000"/>
            <a:tailEnd type="triangle"/>
          </a:ln>
        </p:spPr>
        <p:txBody>
          <a:bodyPr lIns="0" tIns="0" rIns="0" bIns="0" anchor="ctr"/>
          <a:lstStyle/>
          <a:p>
            <a:pPr lvl="0">
              <a:defRPr sz="2400"/>
            </a:pPr>
          </a:p>
        </p:txBody>
      </p:sp>
      <p:sp>
        <p:nvSpPr>
          <p:cNvPr id="440" name="Shape 440"/>
          <p:cNvSpPr/>
          <p:nvPr/>
        </p:nvSpPr>
        <p:spPr>
          <a:xfrm>
            <a:off x="9273373" y="4228827"/>
            <a:ext cx="605496" cy="1"/>
          </a:xfrm>
          <a:prstGeom prst="line">
            <a:avLst/>
          </a:prstGeom>
          <a:ln w="152400">
            <a:solidFill/>
            <a:miter lim="400000"/>
            <a:tailEnd type="arrow"/>
          </a:ln>
        </p:spPr>
        <p:txBody>
          <a:bodyPr lIns="0" tIns="0" rIns="0" bIns="0" anchor="ctr"/>
          <a:lstStyle/>
          <a:p>
            <a:pPr lvl="0">
              <a:defRPr sz="2400"/>
            </a:pPr>
          </a:p>
        </p:txBody>
      </p:sp>
      <p:pic>
        <p:nvPicPr>
          <p:cNvPr id="441" name="pasted-image.png"/>
          <p:cNvPicPr/>
          <p:nvPr/>
        </p:nvPicPr>
        <p:blipFill>
          <a:blip r:embed="rId6">
            <a:extLst/>
          </a:blip>
          <a:stretch>
            <a:fillRect/>
          </a:stretch>
        </p:blipFill>
        <p:spPr>
          <a:xfrm>
            <a:off x="6341820" y="6345205"/>
            <a:ext cx="2200760" cy="1371601"/>
          </a:xfrm>
          <a:prstGeom prst="rect">
            <a:avLst/>
          </a:prstGeom>
          <a:ln w="12700">
            <a:miter lim="400000"/>
          </a:ln>
        </p:spPr>
      </p:pic>
      <p:sp>
        <p:nvSpPr>
          <p:cNvPr id="442" name="Shape 442"/>
          <p:cNvSpPr/>
          <p:nvPr/>
        </p:nvSpPr>
        <p:spPr>
          <a:xfrm>
            <a:off x="4124964" y="2398888"/>
            <a:ext cx="1645552" cy="44193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lgn="l">
              <a:defRPr b="1" sz="2200">
                <a:latin typeface="Calibri"/>
                <a:ea typeface="Calibri"/>
                <a:cs typeface="Calibri"/>
                <a:sym typeface="Calibri"/>
              </a:defRPr>
            </a:lvl1pPr>
          </a:lstStyle>
          <a:p>
            <a:pPr lvl="0">
              <a:defRPr b="0" sz="1800"/>
            </a:pPr>
            <a:r>
              <a:rPr b="1" sz="2200"/>
              <a:t>(1) TEXT</a:t>
            </a:r>
          </a:p>
        </p:txBody>
      </p:sp>
      <p:sp>
        <p:nvSpPr>
          <p:cNvPr id="443" name="Shape 443"/>
          <p:cNvSpPr/>
          <p:nvPr/>
        </p:nvSpPr>
        <p:spPr>
          <a:xfrm>
            <a:off x="4124964" y="3070034"/>
            <a:ext cx="1645552" cy="44193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lgn="l">
              <a:defRPr b="1" sz="2200">
                <a:latin typeface="Calibri"/>
                <a:ea typeface="Calibri"/>
                <a:cs typeface="Calibri"/>
                <a:sym typeface="Calibri"/>
              </a:defRPr>
            </a:lvl1pPr>
          </a:lstStyle>
          <a:p>
            <a:pPr lvl="0">
              <a:defRPr b="0" sz="1800"/>
            </a:pPr>
            <a:r>
              <a:rPr b="1" sz="2200"/>
              <a:t>(2) NUMBER</a:t>
            </a:r>
          </a:p>
        </p:txBody>
      </p:sp>
      <p:sp>
        <p:nvSpPr>
          <p:cNvPr id="444" name="Shape 444"/>
          <p:cNvSpPr/>
          <p:nvPr/>
        </p:nvSpPr>
        <p:spPr>
          <a:xfrm>
            <a:off x="4124964" y="4076449"/>
            <a:ext cx="1645552" cy="44193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lgn="l">
              <a:defRPr b="1" sz="2200">
                <a:latin typeface="Calibri"/>
                <a:ea typeface="Calibri"/>
                <a:cs typeface="Calibri"/>
                <a:sym typeface="Calibri"/>
              </a:defRPr>
            </a:lvl1pPr>
          </a:lstStyle>
          <a:p>
            <a:pPr lvl="0">
              <a:defRPr b="0" sz="1800"/>
            </a:pPr>
            <a:r>
              <a:rPr b="1" sz="2200"/>
              <a:t>(3) ARROW</a:t>
            </a:r>
          </a:p>
        </p:txBody>
      </p:sp>
      <p:sp>
        <p:nvSpPr>
          <p:cNvPr id="445" name="Shape 445"/>
          <p:cNvSpPr/>
          <p:nvPr/>
        </p:nvSpPr>
        <p:spPr>
          <a:xfrm>
            <a:off x="4124964" y="5153677"/>
            <a:ext cx="1885395" cy="44193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lgn="l">
              <a:defRPr b="1" sz="2200">
                <a:latin typeface="Calibri"/>
                <a:ea typeface="Calibri"/>
                <a:cs typeface="Calibri"/>
                <a:sym typeface="Calibri"/>
              </a:defRPr>
            </a:lvl1pPr>
          </a:lstStyle>
          <a:p>
            <a:pPr lvl="0">
              <a:defRPr b="0" sz="1800"/>
            </a:pPr>
            <a:r>
              <a:rPr b="1" sz="2200"/>
              <a:t>(4) DRAWING</a:t>
            </a:r>
          </a:p>
        </p:txBody>
      </p:sp>
      <p:sp>
        <p:nvSpPr>
          <p:cNvPr id="446" name="Shape 446"/>
          <p:cNvSpPr/>
          <p:nvPr/>
        </p:nvSpPr>
        <p:spPr>
          <a:xfrm>
            <a:off x="4124964" y="6810037"/>
            <a:ext cx="1885395" cy="44193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lgn="l">
              <a:defRPr b="1" sz="2200">
                <a:latin typeface="Calibri"/>
                <a:ea typeface="Calibri"/>
                <a:cs typeface="Calibri"/>
                <a:sym typeface="Calibri"/>
              </a:defRPr>
            </a:lvl1pPr>
          </a:lstStyle>
          <a:p>
            <a:pPr lvl="0">
              <a:defRPr b="0" sz="1800"/>
            </a:pPr>
            <a:r>
              <a:rPr b="1" sz="2200"/>
              <a:t>(4) COLOR</a:t>
            </a:r>
          </a:p>
        </p:txBody>
      </p:sp>
    </p:spTree>
  </p:cSld>
  <p:clrMapOvr>
    <a:masterClrMapping/>
  </p:clrMapOvr>
  <p:transition spd="fast" advClick="1">
    <p:push dir="l"/>
  </p:transition>
</p:sld>
</file>

<file path=ppt/slides/slide3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450" name="pasted-image.png"/>
          <p:cNvPicPr/>
          <p:nvPr/>
        </p:nvPicPr>
        <p:blipFill>
          <a:blip r:embed="rId2">
            <a:extLst/>
          </a:blip>
          <a:stretch>
            <a:fillRect/>
          </a:stretch>
        </p:blipFill>
        <p:spPr>
          <a:xfrm>
            <a:off x="3765213" y="5816095"/>
            <a:ext cx="6184901" cy="4064001"/>
          </a:xfrm>
          <a:prstGeom prst="rect">
            <a:avLst/>
          </a:prstGeom>
          <a:ln w="38100">
            <a:solidFill>
              <a:srgbClr val="6C6F6E"/>
            </a:solidFill>
            <a:miter lim="400000"/>
          </a:ln>
        </p:spPr>
      </p:pic>
      <p:pic>
        <p:nvPicPr>
          <p:cNvPr id="451" name="pasted-image.tif"/>
          <p:cNvPicPr/>
          <p:nvPr/>
        </p:nvPicPr>
        <p:blipFill>
          <a:blip/>
          <a:stretch>
            <a:fillRect/>
          </a:stretch>
        </p:blipFill>
        <p:spPr>
          <a:xfrm>
            <a:off x="16442" y="-4879"/>
            <a:ext cx="3773975" cy="3278402"/>
          </a:xfrm>
          <a:prstGeom prst="rect">
            <a:avLst/>
          </a:prstGeom>
          <a:ln w="38100">
            <a:solidFill>
              <a:srgbClr val="6C6F6E"/>
            </a:solidFill>
            <a:miter lim="400000"/>
          </a:ln>
        </p:spPr>
      </p:pic>
      <p:pic>
        <p:nvPicPr>
          <p:cNvPr id="452" name="pasted-image.tif"/>
          <p:cNvPicPr/>
          <p:nvPr/>
        </p:nvPicPr>
        <p:blipFill>
          <a:blip/>
          <a:stretch>
            <a:fillRect/>
          </a:stretch>
        </p:blipFill>
        <p:spPr>
          <a:xfrm>
            <a:off x="3510207" y="-60022"/>
            <a:ext cx="3965308" cy="3363289"/>
          </a:xfrm>
          <a:prstGeom prst="rect">
            <a:avLst/>
          </a:prstGeom>
          <a:ln w="38100">
            <a:solidFill>
              <a:srgbClr val="6C6F6E"/>
            </a:solidFill>
            <a:miter lim="400000"/>
          </a:ln>
        </p:spPr>
      </p:pic>
      <p:pic>
        <p:nvPicPr>
          <p:cNvPr id="453" name="pasted-image.tif"/>
          <p:cNvPicPr/>
          <p:nvPr/>
        </p:nvPicPr>
        <p:blipFill>
          <a:blip/>
          <a:stretch>
            <a:fillRect/>
          </a:stretch>
        </p:blipFill>
        <p:spPr>
          <a:xfrm>
            <a:off x="7482406" y="-9134"/>
            <a:ext cx="3111927" cy="2644523"/>
          </a:xfrm>
          <a:prstGeom prst="rect">
            <a:avLst/>
          </a:prstGeom>
          <a:ln w="38100">
            <a:solidFill>
              <a:srgbClr val="6C6F6E"/>
            </a:solidFill>
            <a:miter lim="400000"/>
          </a:ln>
        </p:spPr>
      </p:pic>
      <p:pic>
        <p:nvPicPr>
          <p:cNvPr id="454" name="pasted-image.tif"/>
          <p:cNvPicPr/>
          <p:nvPr/>
        </p:nvPicPr>
        <p:blipFill>
          <a:blip/>
          <a:stretch>
            <a:fillRect/>
          </a:stretch>
        </p:blipFill>
        <p:spPr>
          <a:xfrm>
            <a:off x="9929374" y="6310346"/>
            <a:ext cx="3436962" cy="3490631"/>
          </a:xfrm>
          <a:prstGeom prst="rect">
            <a:avLst/>
          </a:prstGeom>
          <a:ln w="38100">
            <a:solidFill>
              <a:srgbClr val="6C6F6E"/>
            </a:solidFill>
            <a:miter lim="400000"/>
          </a:ln>
        </p:spPr>
      </p:pic>
      <p:pic>
        <p:nvPicPr>
          <p:cNvPr id="455" name="pasted-image.tif"/>
          <p:cNvPicPr/>
          <p:nvPr/>
        </p:nvPicPr>
        <p:blipFill>
          <a:blip/>
          <a:stretch>
            <a:fillRect/>
          </a:stretch>
        </p:blipFill>
        <p:spPr>
          <a:xfrm>
            <a:off x="4024808" y="3269427"/>
            <a:ext cx="4459698" cy="3089551"/>
          </a:xfrm>
          <a:prstGeom prst="rect">
            <a:avLst/>
          </a:prstGeom>
          <a:ln w="38100">
            <a:solidFill>
              <a:srgbClr val="6C6F6E"/>
            </a:solidFill>
            <a:miter lim="400000"/>
          </a:ln>
        </p:spPr>
      </p:pic>
      <p:pic>
        <p:nvPicPr>
          <p:cNvPr id="456" name="pasted-image.png"/>
          <p:cNvPicPr/>
          <p:nvPr/>
        </p:nvPicPr>
        <p:blipFill>
          <a:blip r:embed="rId3">
            <a:extLst/>
          </a:blip>
          <a:stretch>
            <a:fillRect/>
          </a:stretch>
        </p:blipFill>
        <p:spPr>
          <a:xfrm>
            <a:off x="17735" y="6354881"/>
            <a:ext cx="4256311" cy="3401560"/>
          </a:xfrm>
          <a:prstGeom prst="rect">
            <a:avLst/>
          </a:prstGeom>
          <a:ln w="38100">
            <a:solidFill>
              <a:srgbClr val="6C6F6E"/>
            </a:solidFill>
            <a:miter lim="400000"/>
          </a:ln>
        </p:spPr>
      </p:pic>
      <p:pic>
        <p:nvPicPr>
          <p:cNvPr id="457" name="pasted-image.png"/>
          <p:cNvPicPr/>
          <p:nvPr/>
        </p:nvPicPr>
        <p:blipFill>
          <a:blip r:embed="rId4">
            <a:extLst/>
          </a:blip>
          <a:stretch>
            <a:fillRect/>
          </a:stretch>
        </p:blipFill>
        <p:spPr>
          <a:xfrm>
            <a:off x="1422" y="3260958"/>
            <a:ext cx="5243410" cy="3107207"/>
          </a:xfrm>
          <a:prstGeom prst="rect">
            <a:avLst/>
          </a:prstGeom>
          <a:ln w="38100">
            <a:solidFill>
              <a:srgbClr val="6C6F6E"/>
            </a:solidFill>
            <a:miter lim="400000"/>
          </a:ln>
        </p:spPr>
      </p:pic>
      <p:pic>
        <p:nvPicPr>
          <p:cNvPr id="458" name="pasted-image.png"/>
          <p:cNvPicPr/>
          <p:nvPr/>
        </p:nvPicPr>
        <p:blipFill>
          <a:blip r:embed="rId5">
            <a:extLst/>
          </a:blip>
          <a:stretch>
            <a:fillRect/>
          </a:stretch>
        </p:blipFill>
        <p:spPr>
          <a:xfrm>
            <a:off x="10377853" y="-116878"/>
            <a:ext cx="2689733" cy="4405406"/>
          </a:xfrm>
          <a:prstGeom prst="rect">
            <a:avLst/>
          </a:prstGeom>
          <a:ln w="38100">
            <a:solidFill>
              <a:srgbClr val="6C6F6E"/>
            </a:solidFill>
            <a:miter lim="400000"/>
          </a:ln>
        </p:spPr>
      </p:pic>
      <p:pic>
        <p:nvPicPr>
          <p:cNvPr id="459" name="pasted-image.png"/>
          <p:cNvPicPr/>
          <p:nvPr/>
        </p:nvPicPr>
        <p:blipFill>
          <a:blip r:embed="rId6">
            <a:extLst/>
          </a:blip>
          <a:stretch>
            <a:fillRect/>
          </a:stretch>
        </p:blipFill>
        <p:spPr>
          <a:xfrm>
            <a:off x="7485419" y="2622711"/>
            <a:ext cx="2896525" cy="2028230"/>
          </a:xfrm>
          <a:prstGeom prst="rect">
            <a:avLst/>
          </a:prstGeom>
          <a:ln w="38100">
            <a:solidFill>
              <a:srgbClr val="6C6F6E"/>
            </a:solidFill>
            <a:miter lim="400000"/>
          </a:ln>
        </p:spPr>
      </p:pic>
      <p:pic>
        <p:nvPicPr>
          <p:cNvPr id="460" name="pasted-image.png"/>
          <p:cNvPicPr/>
          <p:nvPr/>
        </p:nvPicPr>
        <p:blipFill>
          <a:blip r:embed="rId7">
            <a:extLst/>
          </a:blip>
          <a:stretch>
            <a:fillRect/>
          </a:stretch>
        </p:blipFill>
        <p:spPr>
          <a:xfrm>
            <a:off x="7486179" y="4600617"/>
            <a:ext cx="2896525" cy="1757941"/>
          </a:xfrm>
          <a:prstGeom prst="rect">
            <a:avLst/>
          </a:prstGeom>
          <a:ln w="38100">
            <a:solidFill>
              <a:srgbClr val="6C6F6E"/>
            </a:solidFill>
            <a:miter lim="400000"/>
          </a:ln>
        </p:spPr>
      </p:pic>
      <p:pic>
        <p:nvPicPr>
          <p:cNvPr id="461" name="pasted-image.tif"/>
          <p:cNvPicPr/>
          <p:nvPr/>
        </p:nvPicPr>
        <p:blipFill>
          <a:blip/>
          <a:stretch>
            <a:fillRect/>
          </a:stretch>
        </p:blipFill>
        <p:spPr>
          <a:xfrm>
            <a:off x="10386988" y="4181044"/>
            <a:ext cx="3416055" cy="2173566"/>
          </a:xfrm>
          <a:prstGeom prst="rect">
            <a:avLst/>
          </a:prstGeom>
          <a:ln w="38100">
            <a:solidFill>
              <a:srgbClr val="6C6F6E"/>
            </a:solidFill>
            <a:miter lim="400000"/>
          </a:ln>
        </p:spPr>
      </p:pic>
    </p:spTree>
  </p:cSld>
  <p:clrMapOvr>
    <a:masterClrMapping/>
  </p:clrMapOvr>
  <p:transition spd="fast" advClick="1">
    <p:checker dir="horz"/>
  </p:transition>
</p:sld>
</file>

<file path=ppt/slides/slide3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63" name="Shape 463"/>
          <p:cNvSpPr/>
          <p:nvPr/>
        </p:nvSpPr>
        <p:spPr>
          <a:xfrm>
            <a:off x="2209800" y="8856133"/>
            <a:ext cx="10464800" cy="6858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lgn="r">
              <a:defRPr i="1" sz="2800">
                <a:solidFill>
                  <a:srgbClr val="53585F"/>
                </a:solidFill>
                <a:latin typeface="+mn-lt"/>
                <a:ea typeface="+mn-ea"/>
                <a:cs typeface="+mn-cs"/>
                <a:sym typeface="Arvo"/>
              </a:defRPr>
            </a:lvl1pPr>
          </a:lstStyle>
          <a:p>
            <a:pPr lvl="0">
              <a:defRPr i="0" sz="1800">
                <a:solidFill>
                  <a:srgbClr val="000000"/>
                </a:solidFill>
              </a:defRPr>
            </a:pPr>
            <a:r>
              <a:rPr i="1" sz="2800">
                <a:solidFill>
                  <a:srgbClr val="53585F"/>
                </a:solidFill>
              </a:rPr>
              <a:t>Results</a:t>
            </a:r>
          </a:p>
        </p:txBody>
      </p:sp>
      <p:pic>
        <p:nvPicPr>
          <p:cNvPr id="464" name="pasted-image.pdf"/>
          <p:cNvPicPr/>
          <p:nvPr/>
        </p:nvPicPr>
        <p:blipFill>
          <a:blip r:embed="rId3">
            <a:alphaModFix amt="50106"/>
            <a:extLst/>
          </a:blip>
          <a:stretch>
            <a:fillRect/>
          </a:stretch>
        </p:blipFill>
        <p:spPr>
          <a:xfrm>
            <a:off x="11580283" y="-4234"/>
            <a:ext cx="1384301" cy="1371601"/>
          </a:xfrm>
          <a:prstGeom prst="rect">
            <a:avLst/>
          </a:prstGeom>
          <a:ln w="12700">
            <a:miter lim="400000"/>
          </a:ln>
        </p:spPr>
      </p:pic>
      <p:sp>
        <p:nvSpPr>
          <p:cNvPr id="465" name="Shape 465"/>
          <p:cNvSpPr/>
          <p:nvPr>
            <p:ph type="title"/>
          </p:nvPr>
        </p:nvSpPr>
        <p:spPr>
          <a:xfrm>
            <a:off x="639233" y="281384"/>
            <a:ext cx="10464801" cy="1611776"/>
          </a:xfrm>
          <a:prstGeom prst="rect">
            <a:avLst/>
          </a:prstGeom>
        </p:spPr>
        <p:txBody>
          <a:bodyPr/>
          <a:lstStyle/>
          <a:p>
            <a:pPr lvl="0">
              <a:defRPr sz="1800"/>
            </a:pPr>
            <a:r>
              <a:rPr sz="8000"/>
              <a:t>Use of Space</a:t>
            </a:r>
          </a:p>
        </p:txBody>
      </p:sp>
      <p:pic>
        <p:nvPicPr>
          <p:cNvPr id="466" name="s1.pattern of space.png"/>
          <p:cNvPicPr/>
          <p:nvPr/>
        </p:nvPicPr>
        <p:blipFill>
          <a:blip r:embed="rId4">
            <a:extLst/>
          </a:blip>
          <a:stretch>
            <a:fillRect/>
          </a:stretch>
        </p:blipFill>
        <p:spPr>
          <a:xfrm>
            <a:off x="3641461" y="2392694"/>
            <a:ext cx="5420723" cy="3710523"/>
          </a:xfrm>
          <a:prstGeom prst="rect">
            <a:avLst/>
          </a:prstGeom>
          <a:ln w="12700">
            <a:miter lim="400000"/>
          </a:ln>
        </p:spPr>
      </p:pic>
      <p:pic>
        <p:nvPicPr>
          <p:cNvPr id="467" name="pasted-image.png"/>
          <p:cNvPicPr/>
          <p:nvPr/>
        </p:nvPicPr>
        <p:blipFill>
          <a:blip r:embed="rId5">
            <a:extLst/>
          </a:blip>
          <a:stretch>
            <a:fillRect/>
          </a:stretch>
        </p:blipFill>
        <p:spPr>
          <a:xfrm>
            <a:off x="6861457" y="6257428"/>
            <a:ext cx="3272242" cy="2657863"/>
          </a:xfrm>
          <a:prstGeom prst="rect">
            <a:avLst/>
          </a:prstGeom>
          <a:ln w="12700">
            <a:miter lim="400000"/>
          </a:ln>
        </p:spPr>
      </p:pic>
      <p:pic>
        <p:nvPicPr>
          <p:cNvPr id="468" name="pasted-image.png"/>
          <p:cNvPicPr/>
          <p:nvPr/>
        </p:nvPicPr>
        <p:blipFill>
          <a:blip r:embed="rId6">
            <a:extLst/>
          </a:blip>
          <a:stretch>
            <a:fillRect/>
          </a:stretch>
        </p:blipFill>
        <p:spPr>
          <a:xfrm>
            <a:off x="2265449" y="6363192"/>
            <a:ext cx="4274463" cy="2446336"/>
          </a:xfrm>
          <a:prstGeom prst="rect">
            <a:avLst/>
          </a:prstGeom>
          <a:ln w="12700">
            <a:miter lim="400000"/>
          </a:ln>
        </p:spPr>
      </p:pic>
    </p:spTree>
  </p:cSld>
  <p:clrMapOvr>
    <a:masterClrMapping/>
  </p:clrMapOvr>
  <p:transition spd="fast" advClick="1">
    <p:push dir="l"/>
  </p:transition>
</p:sld>
</file>

<file path=ppt/slides/slide3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472" name="pasted-image.pdf"/>
          <p:cNvPicPr/>
          <p:nvPr/>
        </p:nvPicPr>
        <p:blipFill>
          <a:blip r:embed="rId3">
            <a:alphaModFix amt="50106"/>
            <a:extLst/>
          </a:blip>
          <a:stretch>
            <a:fillRect/>
          </a:stretch>
        </p:blipFill>
        <p:spPr>
          <a:xfrm>
            <a:off x="11580283" y="-4234"/>
            <a:ext cx="1384301" cy="1371601"/>
          </a:xfrm>
          <a:prstGeom prst="rect">
            <a:avLst/>
          </a:prstGeom>
          <a:ln w="12700">
            <a:miter lim="400000"/>
          </a:ln>
        </p:spPr>
      </p:pic>
      <p:pic>
        <p:nvPicPr>
          <p:cNvPr id="473" name="A.horizontal-vertical.png"/>
          <p:cNvPicPr/>
          <p:nvPr/>
        </p:nvPicPr>
        <p:blipFill>
          <a:blip r:embed="rId4">
            <a:extLst/>
          </a:blip>
          <a:stretch>
            <a:fillRect/>
          </a:stretch>
        </p:blipFill>
        <p:spPr>
          <a:xfrm>
            <a:off x="551091" y="2907477"/>
            <a:ext cx="5982161" cy="3700213"/>
          </a:xfrm>
          <a:prstGeom prst="rect">
            <a:avLst/>
          </a:prstGeom>
          <a:ln w="12700">
            <a:miter lim="400000"/>
          </a:ln>
        </p:spPr>
      </p:pic>
      <p:sp>
        <p:nvSpPr>
          <p:cNvPr id="474" name="Shape 474"/>
          <p:cNvSpPr/>
          <p:nvPr/>
        </p:nvSpPr>
        <p:spPr>
          <a:xfrm>
            <a:off x="2209800" y="8856133"/>
            <a:ext cx="10464800" cy="6858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lgn="r">
              <a:defRPr i="1" sz="2800">
                <a:solidFill>
                  <a:srgbClr val="53585F"/>
                </a:solidFill>
                <a:latin typeface="+mn-lt"/>
                <a:ea typeface="+mn-ea"/>
                <a:cs typeface="+mn-cs"/>
                <a:sym typeface="Arvo"/>
              </a:defRPr>
            </a:lvl1pPr>
          </a:lstStyle>
          <a:p>
            <a:pPr lvl="0">
              <a:defRPr i="0" sz="1800">
                <a:solidFill>
                  <a:srgbClr val="000000"/>
                </a:solidFill>
              </a:defRPr>
            </a:pPr>
            <a:r>
              <a:rPr i="1" sz="2800">
                <a:solidFill>
                  <a:srgbClr val="53585F"/>
                </a:solidFill>
              </a:rPr>
              <a:t>Results</a:t>
            </a:r>
          </a:p>
        </p:txBody>
      </p:sp>
      <p:pic>
        <p:nvPicPr>
          <p:cNvPr id="475" name="B.circumferential-radial.png"/>
          <p:cNvPicPr/>
          <p:nvPr/>
        </p:nvPicPr>
        <p:blipFill>
          <a:blip r:embed="rId5">
            <a:extLst/>
          </a:blip>
          <a:stretch>
            <a:fillRect/>
          </a:stretch>
        </p:blipFill>
        <p:spPr>
          <a:xfrm>
            <a:off x="6386295" y="2745356"/>
            <a:ext cx="6526550" cy="4024456"/>
          </a:xfrm>
          <a:prstGeom prst="rect">
            <a:avLst/>
          </a:prstGeom>
          <a:ln w="12700">
            <a:miter lim="400000"/>
          </a:ln>
        </p:spPr>
      </p:pic>
    </p:spTree>
  </p:cSld>
  <p:clrMapOvr>
    <a:masterClrMapping/>
  </p:clrMapOvr>
  <p:transition spd="fast" advClick="1">
    <p:push dir="l"/>
  </p:transition>
</p:sld>
</file>

<file path=ppt/slides/slide3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479" name="pasted-image.pdf"/>
          <p:cNvPicPr/>
          <p:nvPr/>
        </p:nvPicPr>
        <p:blipFill>
          <a:blip r:embed="rId3">
            <a:alphaModFix amt="50106"/>
            <a:extLst/>
          </a:blip>
          <a:stretch>
            <a:fillRect/>
          </a:stretch>
        </p:blipFill>
        <p:spPr>
          <a:xfrm>
            <a:off x="11580283" y="-4234"/>
            <a:ext cx="1384301" cy="1371601"/>
          </a:xfrm>
          <a:prstGeom prst="rect">
            <a:avLst/>
          </a:prstGeom>
          <a:ln w="12700">
            <a:miter lim="400000"/>
          </a:ln>
        </p:spPr>
      </p:pic>
      <p:sp>
        <p:nvSpPr>
          <p:cNvPr id="480" name="Shape 480"/>
          <p:cNvSpPr/>
          <p:nvPr/>
        </p:nvSpPr>
        <p:spPr>
          <a:xfrm>
            <a:off x="2209800" y="8856133"/>
            <a:ext cx="10464800" cy="6858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lgn="r">
              <a:defRPr i="1" sz="2800">
                <a:solidFill>
                  <a:srgbClr val="53585F"/>
                </a:solidFill>
                <a:latin typeface="+mn-lt"/>
                <a:ea typeface="+mn-ea"/>
                <a:cs typeface="+mn-cs"/>
                <a:sym typeface="Arvo"/>
              </a:defRPr>
            </a:lvl1pPr>
          </a:lstStyle>
          <a:p>
            <a:pPr lvl="0">
              <a:defRPr i="0" sz="1800">
                <a:solidFill>
                  <a:srgbClr val="000000"/>
                </a:solidFill>
              </a:defRPr>
            </a:pPr>
            <a:r>
              <a:rPr i="1" sz="2800">
                <a:solidFill>
                  <a:srgbClr val="53585F"/>
                </a:solidFill>
              </a:rPr>
              <a:t>Results</a:t>
            </a:r>
          </a:p>
        </p:txBody>
      </p:sp>
      <p:pic>
        <p:nvPicPr>
          <p:cNvPr id="481" name="pasted-image.tif"/>
          <p:cNvPicPr/>
          <p:nvPr/>
        </p:nvPicPr>
        <p:blipFill>
          <a:blip/>
          <a:stretch>
            <a:fillRect/>
          </a:stretch>
        </p:blipFill>
        <p:spPr>
          <a:xfrm>
            <a:off x="2508843" y="1871368"/>
            <a:ext cx="8354281" cy="6010864"/>
          </a:xfrm>
          <a:prstGeom prst="rect">
            <a:avLst/>
          </a:prstGeom>
          <a:ln w="12700">
            <a:miter lim="400000"/>
          </a:ln>
        </p:spPr>
      </p:pic>
      <p:pic>
        <p:nvPicPr>
          <p:cNvPr id="482" name="pasted-image.tif"/>
          <p:cNvPicPr/>
          <p:nvPr/>
        </p:nvPicPr>
        <p:blipFill>
          <a:blip/>
          <a:stretch>
            <a:fillRect/>
          </a:stretch>
        </p:blipFill>
        <p:spPr>
          <a:xfrm>
            <a:off x="1818309" y="1550904"/>
            <a:ext cx="8853141" cy="7001504"/>
          </a:xfrm>
          <a:prstGeom prst="rect">
            <a:avLst/>
          </a:prstGeom>
          <a:ln w="12700">
            <a:miter lim="400000"/>
          </a:ln>
        </p:spPr>
      </p:pic>
      <p:pic>
        <p:nvPicPr>
          <p:cNvPr id="483" name="pasted-image.png"/>
          <p:cNvPicPr/>
          <p:nvPr/>
        </p:nvPicPr>
        <p:blipFill>
          <a:blip r:embed="rId4">
            <a:extLst/>
          </a:blip>
          <a:stretch>
            <a:fillRect/>
          </a:stretch>
        </p:blipFill>
        <p:spPr>
          <a:xfrm>
            <a:off x="1697084" y="971550"/>
            <a:ext cx="9385301" cy="7810500"/>
          </a:xfrm>
          <a:prstGeom prst="rect">
            <a:avLst/>
          </a:prstGeom>
          <a:ln w="12700">
            <a:miter lim="400000"/>
          </a:ln>
        </p:spPr>
      </p:pic>
      <p:pic>
        <p:nvPicPr>
          <p:cNvPr id="484" name="13.unconventional.circle.png"/>
          <p:cNvPicPr/>
          <p:nvPr/>
        </p:nvPicPr>
        <p:blipFill>
          <a:blip/>
          <a:stretch>
            <a:fillRect/>
          </a:stretch>
        </p:blipFill>
        <p:spPr>
          <a:xfrm>
            <a:off x="3038735" y="2395471"/>
            <a:ext cx="6927330" cy="5312370"/>
          </a:xfrm>
          <a:prstGeom prst="rect">
            <a:avLst/>
          </a:prstGeom>
          <a:ln w="12700">
            <a:miter lim="400000"/>
          </a:ln>
        </p:spPr>
      </p:pic>
    </p:spTree>
  </p:cSld>
  <p:clrMapOvr>
    <a:masterClrMapping/>
  </p:clrMapOvr>
  <p:transition spd="fast" advClick="1">
    <p:push dir="l"/>
  </p:transition>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nodeType="clickEffect" presetClass="exit" presetSubtype="2" presetID="2" grpId="1" fill="hold">
                                  <p:stCondLst>
                                    <p:cond delay="0"/>
                                  </p:stCondLst>
                                  <p:iterate type="el" backwards="0">
                                    <p:tmAbs val="0"/>
                                  </p:iterate>
                                  <p:childTnLst>
                                    <p:anim calcmode="lin" valueType="num">
                                      <p:cBhvr>
                                        <p:cTn id="6" dur="1000" fill="hold"/>
                                        <p:tgtEl>
                                          <p:spTgt spid="481"/>
                                        </p:tgtEl>
                                        <p:attrNameLst>
                                          <p:attrName>ppt_x</p:attrName>
                                        </p:attrNameLst>
                                      </p:cBhvr>
                                      <p:tavLst>
                                        <p:tav tm="0">
                                          <p:val>
                                            <p:strVal val="ppt_x"/>
                                          </p:val>
                                        </p:tav>
                                        <p:tav tm="100000">
                                          <p:val>
                                            <p:strVal val="1+ppt_w/2"/>
                                          </p:val>
                                        </p:tav>
                                      </p:tavLst>
                                    </p:anim>
                                    <p:anim calcmode="lin" valueType="num">
                                      <p:cBhvr>
                                        <p:cTn id="7" dur="1000" fill="hold"/>
                                        <p:tgtEl>
                                          <p:spTgt spid="481"/>
                                        </p:tgtEl>
                                        <p:attrNameLst>
                                          <p:attrName>ppt_y</p:attrName>
                                        </p:attrNameLst>
                                      </p:cBhvr>
                                      <p:tavLst>
                                        <p:tav tm="0">
                                          <p:val>
                                            <p:strVal val="ppt_y"/>
                                          </p:val>
                                        </p:tav>
                                        <p:tav tm="100000">
                                          <p:val>
                                            <p:strVal val="ppt_y"/>
                                          </p:val>
                                        </p:tav>
                                      </p:tavLst>
                                    </p:anim>
                                    <p:set>
                                      <p:cBhvr>
                                        <p:cTn id="8" fill="hold">
                                          <p:stCondLst>
                                            <p:cond delay="999"/>
                                          </p:stCondLst>
                                        </p:cTn>
                                        <p:tgtEl>
                                          <p:spTgt spid="481"/>
                                        </p:tgtEl>
                                        <p:attrNameLst>
                                          <p:attrName>style.visibility</p:attrName>
                                        </p:attrNameLst>
                                      </p:cBhvr>
                                      <p:to>
                                        <p:strVal val="hidden"/>
                                      </p:to>
                                    </p:set>
                                  </p:childTnLst>
                                </p:cTn>
                              </p:par>
                            </p:childTnLst>
                          </p:cTn>
                        </p:par>
                        <p:par>
                          <p:cTn id="9" fill="hold">
                            <p:stCondLst>
                              <p:cond delay="1000"/>
                            </p:stCondLst>
                            <p:childTnLst>
                              <p:par>
                                <p:cTn id="10" nodeType="afterEffect" presetClass="entr" presetSubtype="8" presetID="2" grpId="2" fill="hold">
                                  <p:stCondLst>
                                    <p:cond delay="0"/>
                                  </p:stCondLst>
                                  <p:iterate type="el" backwards="0">
                                    <p:tmAbs val="0"/>
                                  </p:iterate>
                                  <p:childTnLst>
                                    <p:set>
                                      <p:cBhvr>
                                        <p:cTn id="11" fill="hold"/>
                                        <p:tgtEl>
                                          <p:spTgt spid="482"/>
                                        </p:tgtEl>
                                        <p:attrNameLst>
                                          <p:attrName>style.visibility</p:attrName>
                                        </p:attrNameLst>
                                      </p:cBhvr>
                                      <p:to>
                                        <p:strVal val="visible"/>
                                      </p:to>
                                    </p:set>
                                    <p:anim calcmode="lin" valueType="num">
                                      <p:cBhvr>
                                        <p:cTn id="12" dur="1000" fill="hold"/>
                                        <p:tgtEl>
                                          <p:spTgt spid="482"/>
                                        </p:tgtEl>
                                        <p:attrNameLst>
                                          <p:attrName>ppt_x</p:attrName>
                                        </p:attrNameLst>
                                      </p:cBhvr>
                                      <p:tavLst>
                                        <p:tav tm="0">
                                          <p:val>
                                            <p:strVal val="0-#ppt_w/2"/>
                                          </p:val>
                                        </p:tav>
                                        <p:tav tm="100000">
                                          <p:val>
                                            <p:strVal val="#ppt_x"/>
                                          </p:val>
                                        </p:tav>
                                      </p:tavLst>
                                    </p:anim>
                                    <p:anim calcmode="lin" valueType="num">
                                      <p:cBhvr>
                                        <p:cTn id="13" dur="1000" fill="hold"/>
                                        <p:tgtEl>
                                          <p:spTgt spid="482"/>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nodeType="clickEffect" presetClass="exit" presetSubtype="2" presetID="2" grpId="3" fill="hold">
                                  <p:stCondLst>
                                    <p:cond delay="0"/>
                                  </p:stCondLst>
                                  <p:iterate type="el" backwards="0">
                                    <p:tmAbs val="0"/>
                                  </p:iterate>
                                  <p:childTnLst>
                                    <p:anim calcmode="lin" valueType="num">
                                      <p:cBhvr>
                                        <p:cTn id="17" dur="1000" fill="hold"/>
                                        <p:tgtEl>
                                          <p:spTgt spid="482"/>
                                        </p:tgtEl>
                                        <p:attrNameLst>
                                          <p:attrName>ppt_x</p:attrName>
                                        </p:attrNameLst>
                                      </p:cBhvr>
                                      <p:tavLst>
                                        <p:tav tm="0">
                                          <p:val>
                                            <p:strVal val="ppt_x"/>
                                          </p:val>
                                        </p:tav>
                                        <p:tav tm="100000">
                                          <p:val>
                                            <p:strVal val="1+ppt_w/2"/>
                                          </p:val>
                                        </p:tav>
                                      </p:tavLst>
                                    </p:anim>
                                    <p:anim calcmode="lin" valueType="num">
                                      <p:cBhvr>
                                        <p:cTn id="18" dur="1000" fill="hold"/>
                                        <p:tgtEl>
                                          <p:spTgt spid="482"/>
                                        </p:tgtEl>
                                        <p:attrNameLst>
                                          <p:attrName>ppt_y</p:attrName>
                                        </p:attrNameLst>
                                      </p:cBhvr>
                                      <p:tavLst>
                                        <p:tav tm="0">
                                          <p:val>
                                            <p:strVal val="ppt_y"/>
                                          </p:val>
                                        </p:tav>
                                        <p:tav tm="100000">
                                          <p:val>
                                            <p:strVal val="ppt_y"/>
                                          </p:val>
                                        </p:tav>
                                      </p:tavLst>
                                    </p:anim>
                                    <p:set>
                                      <p:cBhvr>
                                        <p:cTn id="19" fill="hold">
                                          <p:stCondLst>
                                            <p:cond delay="999"/>
                                          </p:stCondLst>
                                        </p:cTn>
                                        <p:tgtEl>
                                          <p:spTgt spid="482"/>
                                        </p:tgtEl>
                                        <p:attrNameLst>
                                          <p:attrName>style.visibility</p:attrName>
                                        </p:attrNameLst>
                                      </p:cBhvr>
                                      <p:to>
                                        <p:strVal val="hidden"/>
                                      </p:to>
                                    </p:set>
                                  </p:childTnLst>
                                </p:cTn>
                              </p:par>
                            </p:childTnLst>
                          </p:cTn>
                        </p:par>
                        <p:par>
                          <p:cTn id="20" fill="hold">
                            <p:stCondLst>
                              <p:cond delay="1000"/>
                            </p:stCondLst>
                            <p:childTnLst>
                              <p:par>
                                <p:cTn id="21" nodeType="afterEffect" presetClass="entr" presetSubtype="8" presetID="2" grpId="4" fill="hold">
                                  <p:stCondLst>
                                    <p:cond delay="0"/>
                                  </p:stCondLst>
                                  <p:iterate type="el" backwards="0">
                                    <p:tmAbs val="0"/>
                                  </p:iterate>
                                  <p:childTnLst>
                                    <p:set>
                                      <p:cBhvr>
                                        <p:cTn id="22" fill="hold"/>
                                        <p:tgtEl>
                                          <p:spTgt spid="483"/>
                                        </p:tgtEl>
                                        <p:attrNameLst>
                                          <p:attrName>style.visibility</p:attrName>
                                        </p:attrNameLst>
                                      </p:cBhvr>
                                      <p:to>
                                        <p:strVal val="visible"/>
                                      </p:to>
                                    </p:set>
                                    <p:anim calcmode="lin" valueType="num">
                                      <p:cBhvr>
                                        <p:cTn id="23" dur="1000" fill="hold"/>
                                        <p:tgtEl>
                                          <p:spTgt spid="483"/>
                                        </p:tgtEl>
                                        <p:attrNameLst>
                                          <p:attrName>ppt_x</p:attrName>
                                        </p:attrNameLst>
                                      </p:cBhvr>
                                      <p:tavLst>
                                        <p:tav tm="0">
                                          <p:val>
                                            <p:strVal val="0-#ppt_w/2"/>
                                          </p:val>
                                        </p:tav>
                                        <p:tav tm="100000">
                                          <p:val>
                                            <p:strVal val="#ppt_x"/>
                                          </p:val>
                                        </p:tav>
                                      </p:tavLst>
                                    </p:anim>
                                    <p:anim calcmode="lin" valueType="num">
                                      <p:cBhvr>
                                        <p:cTn id="24" dur="1000" fill="hold"/>
                                        <p:tgtEl>
                                          <p:spTgt spid="483"/>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nodeType="clickEffect" presetClass="exit" presetSubtype="2" presetID="2" grpId="5" fill="hold">
                                  <p:stCondLst>
                                    <p:cond delay="0"/>
                                  </p:stCondLst>
                                  <p:iterate type="el" backwards="0">
                                    <p:tmAbs val="0"/>
                                  </p:iterate>
                                  <p:childTnLst>
                                    <p:anim calcmode="lin" valueType="num">
                                      <p:cBhvr>
                                        <p:cTn id="28" dur="1000" fill="hold"/>
                                        <p:tgtEl>
                                          <p:spTgt spid="483"/>
                                        </p:tgtEl>
                                        <p:attrNameLst>
                                          <p:attrName>ppt_x</p:attrName>
                                        </p:attrNameLst>
                                      </p:cBhvr>
                                      <p:tavLst>
                                        <p:tav tm="0">
                                          <p:val>
                                            <p:strVal val="ppt_x"/>
                                          </p:val>
                                        </p:tav>
                                        <p:tav tm="100000">
                                          <p:val>
                                            <p:strVal val="1+ppt_w/2"/>
                                          </p:val>
                                        </p:tav>
                                      </p:tavLst>
                                    </p:anim>
                                    <p:anim calcmode="lin" valueType="num">
                                      <p:cBhvr>
                                        <p:cTn id="29" dur="1000" fill="hold"/>
                                        <p:tgtEl>
                                          <p:spTgt spid="483"/>
                                        </p:tgtEl>
                                        <p:attrNameLst>
                                          <p:attrName>ppt_y</p:attrName>
                                        </p:attrNameLst>
                                      </p:cBhvr>
                                      <p:tavLst>
                                        <p:tav tm="0">
                                          <p:val>
                                            <p:strVal val="ppt_y"/>
                                          </p:val>
                                        </p:tav>
                                        <p:tav tm="100000">
                                          <p:val>
                                            <p:strVal val="ppt_y"/>
                                          </p:val>
                                        </p:tav>
                                      </p:tavLst>
                                    </p:anim>
                                    <p:set>
                                      <p:cBhvr>
                                        <p:cTn id="30" fill="hold">
                                          <p:stCondLst>
                                            <p:cond delay="999"/>
                                          </p:stCondLst>
                                        </p:cTn>
                                        <p:tgtEl>
                                          <p:spTgt spid="483"/>
                                        </p:tgtEl>
                                        <p:attrNameLst>
                                          <p:attrName>style.visibility</p:attrName>
                                        </p:attrNameLst>
                                      </p:cBhvr>
                                      <p:to>
                                        <p:strVal val="hidden"/>
                                      </p:to>
                                    </p:set>
                                  </p:childTnLst>
                                </p:cTn>
                              </p:par>
                            </p:childTnLst>
                          </p:cTn>
                        </p:par>
                        <p:par>
                          <p:cTn id="31" fill="hold">
                            <p:stCondLst>
                              <p:cond delay="1000"/>
                            </p:stCondLst>
                            <p:childTnLst>
                              <p:par>
                                <p:cTn id="32" nodeType="afterEffect" presetClass="entr" presetSubtype="8" presetID="2" grpId="6" fill="hold">
                                  <p:stCondLst>
                                    <p:cond delay="0"/>
                                  </p:stCondLst>
                                  <p:iterate type="el" backwards="0">
                                    <p:tmAbs val="0"/>
                                  </p:iterate>
                                  <p:childTnLst>
                                    <p:set>
                                      <p:cBhvr>
                                        <p:cTn id="33" fill="hold"/>
                                        <p:tgtEl>
                                          <p:spTgt spid="484"/>
                                        </p:tgtEl>
                                        <p:attrNameLst>
                                          <p:attrName>style.visibility</p:attrName>
                                        </p:attrNameLst>
                                      </p:cBhvr>
                                      <p:to>
                                        <p:strVal val="visible"/>
                                      </p:to>
                                    </p:set>
                                    <p:anim calcmode="lin" valueType="num">
                                      <p:cBhvr>
                                        <p:cTn id="34" dur="1000" fill="hold"/>
                                        <p:tgtEl>
                                          <p:spTgt spid="484"/>
                                        </p:tgtEl>
                                        <p:attrNameLst>
                                          <p:attrName>ppt_x</p:attrName>
                                        </p:attrNameLst>
                                      </p:cBhvr>
                                      <p:tavLst>
                                        <p:tav tm="0">
                                          <p:val>
                                            <p:strVal val="0-#ppt_w/2"/>
                                          </p:val>
                                        </p:tav>
                                        <p:tav tm="100000">
                                          <p:val>
                                            <p:strVal val="#ppt_x"/>
                                          </p:val>
                                        </p:tav>
                                      </p:tavLst>
                                    </p:anim>
                                    <p:anim calcmode="lin" valueType="num">
                                      <p:cBhvr>
                                        <p:cTn id="35" dur="1000" fill="hold"/>
                                        <p:tgtEl>
                                          <p:spTgt spid="48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81" grpId="1"/>
      <p:bldP build="whole" bldLvl="1" animBg="1" rev="0" advAuto="0" spid="483" grpId="5"/>
      <p:bldP build="whole" bldLvl="1" animBg="1" rev="0" advAuto="0" spid="484" grpId="6"/>
      <p:bldP build="whole" bldLvl="1" animBg="1" rev="0" advAuto="0" spid="483" grpId="4"/>
      <p:bldP build="whole" bldLvl="1" animBg="1" rev="0" advAuto="0" spid="482" grpId="2"/>
      <p:bldP build="whole" bldLvl="1" animBg="1" rev="0" advAuto="0" spid="482" grpId="3"/>
    </p:bldLst>
  </p:timing>
</p:sld>
</file>

<file path=ppt/slides/slide3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488" name="pasted-image.pdf"/>
          <p:cNvPicPr/>
          <p:nvPr/>
        </p:nvPicPr>
        <p:blipFill>
          <a:blip r:embed="rId3">
            <a:alphaModFix amt="50106"/>
            <a:extLst/>
          </a:blip>
          <a:stretch>
            <a:fillRect/>
          </a:stretch>
        </p:blipFill>
        <p:spPr>
          <a:xfrm>
            <a:off x="11580283" y="-4234"/>
            <a:ext cx="1384301" cy="1371601"/>
          </a:xfrm>
          <a:prstGeom prst="rect">
            <a:avLst/>
          </a:prstGeom>
          <a:ln w="12700">
            <a:miter lim="400000"/>
          </a:ln>
        </p:spPr>
      </p:pic>
      <p:pic>
        <p:nvPicPr>
          <p:cNvPr id="489" name="C.origin.png"/>
          <p:cNvPicPr/>
          <p:nvPr/>
        </p:nvPicPr>
        <p:blipFill>
          <a:blip r:embed="rId4">
            <a:extLst/>
          </a:blip>
          <a:stretch>
            <a:fillRect/>
          </a:stretch>
        </p:blipFill>
        <p:spPr>
          <a:xfrm>
            <a:off x="1784801" y="1831184"/>
            <a:ext cx="8996291" cy="6346553"/>
          </a:xfrm>
          <a:prstGeom prst="rect">
            <a:avLst/>
          </a:prstGeom>
          <a:ln w="12700">
            <a:miter lim="400000"/>
          </a:ln>
        </p:spPr>
      </p:pic>
      <p:sp>
        <p:nvSpPr>
          <p:cNvPr id="490" name="Shape 490"/>
          <p:cNvSpPr/>
          <p:nvPr/>
        </p:nvSpPr>
        <p:spPr>
          <a:xfrm>
            <a:off x="2209800" y="8856133"/>
            <a:ext cx="10464800" cy="6858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lgn="r">
              <a:defRPr i="1" sz="2800">
                <a:solidFill>
                  <a:srgbClr val="53585F"/>
                </a:solidFill>
                <a:latin typeface="+mn-lt"/>
                <a:ea typeface="+mn-ea"/>
                <a:cs typeface="+mn-cs"/>
                <a:sym typeface="Arvo"/>
              </a:defRPr>
            </a:lvl1pPr>
          </a:lstStyle>
          <a:p>
            <a:pPr lvl="0">
              <a:defRPr i="0" sz="1800">
                <a:solidFill>
                  <a:srgbClr val="000000"/>
                </a:solidFill>
              </a:defRPr>
            </a:pPr>
            <a:r>
              <a:rPr i="1" sz="2800">
                <a:solidFill>
                  <a:srgbClr val="53585F"/>
                </a:solidFill>
              </a:rPr>
              <a:t>Results</a:t>
            </a:r>
          </a:p>
        </p:txBody>
      </p:sp>
    </p:spTree>
  </p:cSld>
  <p:clrMapOvr>
    <a:masterClrMapping/>
  </p:clrMapOvr>
  <p:transition spd="fast" advClick="1">
    <p:push dir="l"/>
  </p:transition>
</p:sld>
</file>

<file path=ppt/slides/slide3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494" name="pasted-image.pdf"/>
          <p:cNvPicPr/>
          <p:nvPr/>
        </p:nvPicPr>
        <p:blipFill>
          <a:blip r:embed="rId3">
            <a:alphaModFix amt="50106"/>
            <a:extLst/>
          </a:blip>
          <a:stretch>
            <a:fillRect/>
          </a:stretch>
        </p:blipFill>
        <p:spPr>
          <a:xfrm>
            <a:off x="11580283" y="-4234"/>
            <a:ext cx="1384301" cy="1371601"/>
          </a:xfrm>
          <a:prstGeom prst="rect">
            <a:avLst/>
          </a:prstGeom>
          <a:ln w="12700">
            <a:miter lim="400000"/>
          </a:ln>
        </p:spPr>
      </p:pic>
      <p:sp>
        <p:nvSpPr>
          <p:cNvPr id="495" name="Shape 495"/>
          <p:cNvSpPr/>
          <p:nvPr>
            <p:ph type="title"/>
          </p:nvPr>
        </p:nvSpPr>
        <p:spPr>
          <a:xfrm>
            <a:off x="639233" y="281384"/>
            <a:ext cx="10464801" cy="1611776"/>
          </a:xfrm>
          <a:prstGeom prst="rect">
            <a:avLst/>
          </a:prstGeom>
        </p:spPr>
        <p:txBody>
          <a:bodyPr/>
          <a:lstStyle/>
          <a:p>
            <a:pPr lvl="0">
              <a:defRPr sz="1800"/>
            </a:pPr>
            <a:r>
              <a:rPr sz="8000"/>
              <a:t>Use of Form</a:t>
            </a:r>
          </a:p>
        </p:txBody>
      </p:sp>
      <p:pic>
        <p:nvPicPr>
          <p:cNvPr id="496" name="D.FORM.png"/>
          <p:cNvPicPr/>
          <p:nvPr/>
        </p:nvPicPr>
        <p:blipFill>
          <a:blip r:embed="rId4">
            <a:extLst/>
          </a:blip>
          <a:stretch>
            <a:fillRect/>
          </a:stretch>
        </p:blipFill>
        <p:spPr>
          <a:xfrm>
            <a:off x="1616224" y="2152213"/>
            <a:ext cx="9772352" cy="2274174"/>
          </a:xfrm>
          <a:prstGeom prst="rect">
            <a:avLst/>
          </a:prstGeom>
          <a:ln w="12700">
            <a:miter lim="400000"/>
          </a:ln>
        </p:spPr>
      </p:pic>
      <p:pic>
        <p:nvPicPr>
          <p:cNvPr id="497" name="14.extreme.drawing.png"/>
          <p:cNvPicPr/>
          <p:nvPr/>
        </p:nvPicPr>
        <p:blipFill>
          <a:blip/>
          <a:stretch>
            <a:fillRect/>
          </a:stretch>
        </p:blipFill>
        <p:spPr>
          <a:xfrm>
            <a:off x="787069" y="4943342"/>
            <a:ext cx="3682324" cy="2990979"/>
          </a:xfrm>
          <a:prstGeom prst="rect">
            <a:avLst/>
          </a:prstGeom>
          <a:ln w="12700">
            <a:miter lim="400000"/>
          </a:ln>
        </p:spPr>
      </p:pic>
      <p:pic>
        <p:nvPicPr>
          <p:cNvPr id="498" name="15.balance.png"/>
          <p:cNvPicPr/>
          <p:nvPr/>
        </p:nvPicPr>
        <p:blipFill>
          <a:blip/>
          <a:stretch>
            <a:fillRect/>
          </a:stretch>
        </p:blipFill>
        <p:spPr>
          <a:xfrm>
            <a:off x="4768585" y="4914763"/>
            <a:ext cx="3557339" cy="3048137"/>
          </a:xfrm>
          <a:prstGeom prst="rect">
            <a:avLst/>
          </a:prstGeom>
          <a:ln w="12700">
            <a:miter lim="400000"/>
          </a:ln>
        </p:spPr>
      </p:pic>
      <p:pic>
        <p:nvPicPr>
          <p:cNvPr id="499" name="16.extreme.png"/>
          <p:cNvPicPr/>
          <p:nvPr/>
        </p:nvPicPr>
        <p:blipFill>
          <a:blip/>
          <a:srcRect l="0" t="3647" r="0" b="0"/>
          <a:stretch>
            <a:fillRect/>
          </a:stretch>
        </p:blipFill>
        <p:spPr>
          <a:xfrm>
            <a:off x="8580917" y="4914767"/>
            <a:ext cx="3655800" cy="3048133"/>
          </a:xfrm>
          <a:prstGeom prst="rect">
            <a:avLst/>
          </a:prstGeom>
          <a:ln w="12700">
            <a:miter lim="400000"/>
          </a:ln>
        </p:spPr>
      </p:pic>
      <p:sp>
        <p:nvSpPr>
          <p:cNvPr id="500" name="Shape 500"/>
          <p:cNvSpPr/>
          <p:nvPr/>
        </p:nvSpPr>
        <p:spPr>
          <a:xfrm>
            <a:off x="2209800" y="8856133"/>
            <a:ext cx="10464800" cy="6858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lgn="r">
              <a:defRPr i="1" sz="2800">
                <a:solidFill>
                  <a:srgbClr val="53585F"/>
                </a:solidFill>
                <a:latin typeface="+mn-lt"/>
                <a:ea typeface="+mn-ea"/>
                <a:cs typeface="+mn-cs"/>
                <a:sym typeface="Arvo"/>
              </a:defRPr>
            </a:lvl1pPr>
          </a:lstStyle>
          <a:p>
            <a:pPr lvl="0">
              <a:defRPr i="0" sz="1800">
                <a:solidFill>
                  <a:srgbClr val="000000"/>
                </a:solidFill>
              </a:defRPr>
            </a:pPr>
            <a:r>
              <a:rPr i="1" sz="2800">
                <a:solidFill>
                  <a:srgbClr val="53585F"/>
                </a:solidFill>
              </a:rPr>
              <a:t>Results</a:t>
            </a:r>
          </a:p>
        </p:txBody>
      </p:sp>
    </p:spTree>
  </p:cSld>
  <p:clrMapOvr>
    <a:masterClrMapping/>
  </p:clrMapOvr>
  <p:transition spd="fast" advClick="1">
    <p:push dir="l"/>
  </p:transition>
</p:sld>
</file>

<file path=ppt/slides/slide3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504" name="pasted-image.pdf"/>
          <p:cNvPicPr/>
          <p:nvPr/>
        </p:nvPicPr>
        <p:blipFill>
          <a:blip r:embed="rId3">
            <a:alphaModFix amt="50106"/>
            <a:extLst/>
          </a:blip>
          <a:stretch>
            <a:fillRect/>
          </a:stretch>
        </p:blipFill>
        <p:spPr>
          <a:xfrm>
            <a:off x="11580283" y="-4234"/>
            <a:ext cx="1384301" cy="1371601"/>
          </a:xfrm>
          <a:prstGeom prst="rect">
            <a:avLst/>
          </a:prstGeom>
          <a:ln w="12700">
            <a:miter lim="400000"/>
          </a:ln>
        </p:spPr>
      </p:pic>
      <p:sp>
        <p:nvSpPr>
          <p:cNvPr id="505" name="Shape 505"/>
          <p:cNvSpPr/>
          <p:nvPr>
            <p:ph type="title"/>
          </p:nvPr>
        </p:nvSpPr>
        <p:spPr>
          <a:xfrm>
            <a:off x="639233" y="281384"/>
            <a:ext cx="11174192" cy="1611776"/>
          </a:xfrm>
          <a:prstGeom prst="rect">
            <a:avLst/>
          </a:prstGeom>
        </p:spPr>
        <p:txBody>
          <a:bodyPr/>
          <a:lstStyle/>
          <a:p>
            <a:pPr lvl="0">
              <a:defRPr sz="1800"/>
            </a:pPr>
            <a:r>
              <a:rPr sz="8000"/>
              <a:t>Primary Mechanisms</a:t>
            </a:r>
          </a:p>
        </p:txBody>
      </p:sp>
      <p:pic>
        <p:nvPicPr>
          <p:cNvPr id="506" name="1.ACTIVITY.MECH.png"/>
          <p:cNvPicPr/>
          <p:nvPr/>
        </p:nvPicPr>
        <p:blipFill>
          <a:blip r:embed="rId4">
            <a:extLst/>
          </a:blip>
          <a:stretch>
            <a:fillRect/>
          </a:stretch>
        </p:blipFill>
        <p:spPr>
          <a:xfrm>
            <a:off x="3738978" y="3324621"/>
            <a:ext cx="5526844" cy="3511849"/>
          </a:xfrm>
          <a:prstGeom prst="rect">
            <a:avLst/>
          </a:prstGeom>
          <a:ln w="12700">
            <a:miter lim="400000"/>
          </a:ln>
        </p:spPr>
      </p:pic>
      <p:sp>
        <p:nvSpPr>
          <p:cNvPr id="507" name="Shape 507"/>
          <p:cNvSpPr/>
          <p:nvPr/>
        </p:nvSpPr>
        <p:spPr>
          <a:xfrm>
            <a:off x="2209800" y="8856133"/>
            <a:ext cx="10464800" cy="6858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lgn="r">
              <a:defRPr i="1" sz="2800">
                <a:solidFill>
                  <a:srgbClr val="53585F"/>
                </a:solidFill>
                <a:latin typeface="+mn-lt"/>
                <a:ea typeface="+mn-ea"/>
                <a:cs typeface="+mn-cs"/>
                <a:sym typeface="Arvo"/>
              </a:defRPr>
            </a:lvl1pPr>
          </a:lstStyle>
          <a:p>
            <a:pPr lvl="0">
              <a:defRPr i="0" sz="1800">
                <a:solidFill>
                  <a:srgbClr val="000000"/>
                </a:solidFill>
              </a:defRPr>
            </a:pPr>
            <a:r>
              <a:rPr i="1" sz="2800">
                <a:solidFill>
                  <a:srgbClr val="53585F"/>
                </a:solidFill>
              </a:rPr>
              <a:t>Results</a:t>
            </a:r>
          </a:p>
        </p:txBody>
      </p:sp>
    </p:spTree>
  </p:cSld>
  <p:clrMapOvr>
    <a:masterClrMapping/>
  </p:clrMapOvr>
  <p:transition spd="fast" advClick="1">
    <p:push dir="l"/>
  </p:transition>
</p:sld>
</file>

<file path=ppt/slides/slide3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511" name="pasted-image.pdf"/>
          <p:cNvPicPr/>
          <p:nvPr/>
        </p:nvPicPr>
        <p:blipFill>
          <a:blip r:embed="rId3">
            <a:alphaModFix amt="50106"/>
            <a:extLst/>
          </a:blip>
          <a:stretch>
            <a:fillRect/>
          </a:stretch>
        </p:blipFill>
        <p:spPr>
          <a:xfrm>
            <a:off x="11580283" y="-4234"/>
            <a:ext cx="1384301" cy="1371601"/>
          </a:xfrm>
          <a:prstGeom prst="rect">
            <a:avLst/>
          </a:prstGeom>
          <a:ln w="12700">
            <a:miter lim="400000"/>
          </a:ln>
        </p:spPr>
      </p:pic>
      <p:pic>
        <p:nvPicPr>
          <p:cNvPr id="512" name="0.COMBINED.png"/>
          <p:cNvPicPr/>
          <p:nvPr/>
        </p:nvPicPr>
        <p:blipFill>
          <a:blip r:embed="rId4">
            <a:extLst/>
          </a:blip>
          <a:stretch>
            <a:fillRect/>
          </a:stretch>
        </p:blipFill>
        <p:spPr>
          <a:xfrm>
            <a:off x="1901719" y="1670050"/>
            <a:ext cx="8813801" cy="6413500"/>
          </a:xfrm>
          <a:prstGeom prst="rect">
            <a:avLst/>
          </a:prstGeom>
          <a:ln w="12700">
            <a:miter lim="400000"/>
          </a:ln>
        </p:spPr>
      </p:pic>
      <p:sp>
        <p:nvSpPr>
          <p:cNvPr id="513" name="Shape 513"/>
          <p:cNvSpPr/>
          <p:nvPr/>
        </p:nvSpPr>
        <p:spPr>
          <a:xfrm>
            <a:off x="2209800" y="8856133"/>
            <a:ext cx="10464800" cy="6858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lgn="r">
              <a:defRPr i="1" sz="2800">
                <a:solidFill>
                  <a:srgbClr val="53585F"/>
                </a:solidFill>
                <a:latin typeface="+mn-lt"/>
                <a:ea typeface="+mn-ea"/>
                <a:cs typeface="+mn-cs"/>
                <a:sym typeface="Arvo"/>
              </a:defRPr>
            </a:lvl1pPr>
          </a:lstStyle>
          <a:p>
            <a:pPr lvl="0">
              <a:defRPr i="0" sz="1800">
                <a:solidFill>
                  <a:srgbClr val="000000"/>
                </a:solidFill>
              </a:defRPr>
            </a:pPr>
            <a:r>
              <a:rPr i="1" sz="2800">
                <a:solidFill>
                  <a:srgbClr val="53585F"/>
                </a:solidFill>
              </a:rPr>
              <a:t>Results</a:t>
            </a:r>
          </a:p>
        </p:txBody>
      </p:sp>
    </p:spTree>
  </p:cSld>
  <p:clrMapOvr>
    <a:masterClrMapping/>
  </p:clrMapOvr>
  <p:transition spd="fast" advClick="1">
    <p:push dir="l"/>
  </p:transition>
</p:sld>
</file>

<file path=ppt/slides/slide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5" name="Shape 65"/>
          <p:cNvSpPr/>
          <p:nvPr>
            <p:ph type="body" idx="1"/>
          </p:nvPr>
        </p:nvSpPr>
        <p:spPr>
          <a:xfrm>
            <a:off x="1270000" y="4078155"/>
            <a:ext cx="10464800" cy="1962812"/>
          </a:xfrm>
          <a:prstGeom prst="rect">
            <a:avLst/>
          </a:prstGeom>
        </p:spPr>
        <p:txBody>
          <a:bodyPr/>
          <a:lstStyle>
            <a:lvl1pPr algn="r">
              <a:defRPr sz="2800">
                <a:solidFill>
                  <a:srgbClr val="53585F"/>
                </a:solidFill>
                <a:latin typeface="+mn-lt"/>
                <a:ea typeface="+mn-ea"/>
                <a:cs typeface="+mn-cs"/>
                <a:sym typeface="Arvo"/>
              </a:defRPr>
            </a:lvl1pPr>
          </a:lstStyle>
          <a:p>
            <a:pPr lvl="0">
              <a:defRPr sz="1800">
                <a:solidFill>
                  <a:srgbClr val="000000"/>
                </a:solidFill>
              </a:defRPr>
            </a:pPr>
            <a:r>
              <a:rPr sz="2800">
                <a:solidFill>
                  <a:srgbClr val="53585F"/>
                </a:solidFill>
              </a:rPr>
              <a:t>Time can be viewed as the ultimate constraint on human activity.  Unlike other resources, it is shared equally by everyone.  Each of us 24 hours per day.  </a:t>
            </a:r>
            <a:endParaRPr sz="2800">
              <a:solidFill>
                <a:srgbClr val="53585F"/>
              </a:solidFill>
            </a:endParaRPr>
          </a:p>
        </p:txBody>
      </p:sp>
      <p:sp>
        <p:nvSpPr>
          <p:cNvPr id="66" name="Shape 66"/>
          <p:cNvSpPr/>
          <p:nvPr/>
        </p:nvSpPr>
        <p:spPr>
          <a:xfrm>
            <a:off x="758040" y="9008533"/>
            <a:ext cx="10604227" cy="3810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lgn="l">
              <a:defRPr sz="1800">
                <a:solidFill>
                  <a:srgbClr val="53585F"/>
                </a:solidFill>
              </a:defRPr>
            </a:lvl1pPr>
          </a:lstStyle>
          <a:p>
            <a:pPr lvl="0">
              <a:defRPr>
                <a:solidFill>
                  <a:srgbClr val="000000"/>
                </a:solidFill>
              </a:defRPr>
            </a:pPr>
            <a:r>
              <a:rPr>
                <a:solidFill>
                  <a:srgbClr val="53585F"/>
                </a:solidFill>
              </a:rPr>
              <a:t>(United Nations, 2013)</a:t>
            </a:r>
          </a:p>
        </p:txBody>
      </p:sp>
      <p:pic>
        <p:nvPicPr>
          <p:cNvPr id="67" name="pasted-image.pdf"/>
          <p:cNvPicPr/>
          <p:nvPr/>
        </p:nvPicPr>
        <p:blipFill>
          <a:blip r:embed="rId2">
            <a:alphaModFix amt="50000"/>
            <a:extLst/>
          </a:blip>
          <a:stretch>
            <a:fillRect/>
          </a:stretch>
        </p:blipFill>
        <p:spPr>
          <a:xfrm>
            <a:off x="11588750" y="0"/>
            <a:ext cx="1384300" cy="1371601"/>
          </a:xfrm>
          <a:prstGeom prst="rect">
            <a:avLst/>
          </a:prstGeom>
          <a:ln w="12700">
            <a:miter lim="400000"/>
          </a:ln>
        </p:spPr>
      </p:pic>
    </p:spTree>
  </p:cSld>
  <p:clrMapOvr>
    <a:masterClrMapping/>
  </p:clrMapOvr>
  <p:transition spd="slow" advClick="1">
    <p:dissolve/>
  </p:transition>
</p:sld>
</file>

<file path=ppt/slides/slide4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17" name="Shape 517"/>
          <p:cNvSpPr/>
          <p:nvPr/>
        </p:nvSpPr>
        <p:spPr>
          <a:xfrm>
            <a:off x="2209800" y="8856133"/>
            <a:ext cx="10464800" cy="6858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lgn="r">
              <a:defRPr sz="2800">
                <a:solidFill>
                  <a:srgbClr val="53585F"/>
                </a:solidFill>
                <a:latin typeface="+mn-lt"/>
                <a:ea typeface="+mn-ea"/>
                <a:cs typeface="+mn-cs"/>
                <a:sym typeface="Arvo"/>
              </a:defRPr>
            </a:lvl1pPr>
          </a:lstStyle>
          <a:p>
            <a:pPr lvl="0">
              <a:defRPr sz="1800">
                <a:solidFill>
                  <a:srgbClr val="000000"/>
                </a:solidFill>
              </a:defRPr>
            </a:pPr>
            <a:r>
              <a:rPr sz="2800">
                <a:solidFill>
                  <a:srgbClr val="53585F"/>
                </a:solidFill>
              </a:rPr>
              <a:t>EMPIRICAL STUDY</a:t>
            </a:r>
          </a:p>
        </p:txBody>
      </p:sp>
      <p:pic>
        <p:nvPicPr>
          <p:cNvPr id="518" name="pasted-image.pdf"/>
          <p:cNvPicPr/>
          <p:nvPr/>
        </p:nvPicPr>
        <p:blipFill>
          <a:blip r:embed="rId2">
            <a:alphaModFix amt="50106"/>
            <a:extLst/>
          </a:blip>
          <a:stretch>
            <a:fillRect/>
          </a:stretch>
        </p:blipFill>
        <p:spPr>
          <a:xfrm>
            <a:off x="11580283" y="-4234"/>
            <a:ext cx="1384301" cy="1371601"/>
          </a:xfrm>
          <a:prstGeom prst="rect">
            <a:avLst/>
          </a:prstGeom>
          <a:ln w="12700">
            <a:miter lim="400000"/>
          </a:ln>
        </p:spPr>
      </p:pic>
      <p:sp>
        <p:nvSpPr>
          <p:cNvPr id="519" name="Shape 519"/>
          <p:cNvSpPr/>
          <p:nvPr>
            <p:ph type="title"/>
          </p:nvPr>
        </p:nvSpPr>
        <p:spPr>
          <a:xfrm>
            <a:off x="639233" y="281384"/>
            <a:ext cx="10464801" cy="1611776"/>
          </a:xfrm>
          <a:prstGeom prst="rect">
            <a:avLst/>
          </a:prstGeom>
        </p:spPr>
        <p:txBody>
          <a:bodyPr/>
          <a:lstStyle/>
          <a:p>
            <a:pPr lvl="0">
              <a:defRPr sz="1800"/>
            </a:pPr>
            <a:r>
              <a:rPr sz="8000"/>
              <a:t>Conclusion</a:t>
            </a:r>
          </a:p>
        </p:txBody>
      </p:sp>
      <p:sp>
        <p:nvSpPr>
          <p:cNvPr id="520" name="Shape 520"/>
          <p:cNvSpPr/>
          <p:nvPr/>
        </p:nvSpPr>
        <p:spPr>
          <a:xfrm>
            <a:off x="668424" y="1996014"/>
            <a:ext cx="11667952" cy="320355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0" marL="345722" indent="-345722" algn="l">
              <a:buSzPct val="75000"/>
              <a:buChar char="•"/>
              <a:defRPr sz="1800"/>
            </a:pPr>
            <a:r>
              <a:rPr sz="2800">
                <a:solidFill>
                  <a:srgbClr val="53585F"/>
                </a:solidFill>
                <a:latin typeface="+mn-lt"/>
                <a:ea typeface="+mn-ea"/>
                <a:cs typeface="+mn-cs"/>
                <a:sym typeface="Arvo"/>
              </a:rPr>
              <a:t>Preference for linear over circular</a:t>
            </a:r>
            <a:endParaRPr sz="2800">
              <a:solidFill>
                <a:srgbClr val="53585F"/>
              </a:solidFill>
              <a:latin typeface="+mn-lt"/>
              <a:ea typeface="+mn-ea"/>
              <a:cs typeface="+mn-cs"/>
              <a:sym typeface="Arvo"/>
            </a:endParaRPr>
          </a:p>
          <a:p>
            <a:pPr lvl="0" marL="345722" indent="-345722" algn="l">
              <a:buSzPct val="75000"/>
              <a:buChar char="•"/>
              <a:defRPr sz="1800"/>
            </a:pPr>
            <a:r>
              <a:rPr sz="2800">
                <a:solidFill>
                  <a:srgbClr val="53585F"/>
                </a:solidFill>
                <a:latin typeface="+mn-lt"/>
                <a:ea typeface="+mn-ea"/>
                <a:cs typeface="+mn-cs"/>
                <a:sym typeface="Arvo"/>
              </a:rPr>
              <a:t>Directionality consistent with written language</a:t>
            </a:r>
            <a:endParaRPr sz="2800">
              <a:solidFill>
                <a:srgbClr val="53585F"/>
              </a:solidFill>
              <a:latin typeface="+mn-lt"/>
              <a:ea typeface="+mn-ea"/>
              <a:cs typeface="+mn-cs"/>
              <a:sym typeface="Arvo"/>
            </a:endParaRPr>
          </a:p>
          <a:p>
            <a:pPr lvl="0" marL="345722" indent="-345722" algn="l">
              <a:buSzPct val="75000"/>
              <a:buChar char="•"/>
              <a:defRPr sz="1800"/>
            </a:pPr>
            <a:r>
              <a:rPr sz="2800">
                <a:solidFill>
                  <a:srgbClr val="53585F"/>
                </a:solidFill>
                <a:latin typeface="+mn-lt"/>
                <a:ea typeface="+mn-ea"/>
                <a:cs typeface="+mn-cs"/>
                <a:sym typeface="Arvo"/>
              </a:rPr>
              <a:t>Variety of forms</a:t>
            </a:r>
            <a:endParaRPr sz="2800">
              <a:solidFill>
                <a:srgbClr val="53585F"/>
              </a:solidFill>
              <a:latin typeface="+mn-lt"/>
              <a:ea typeface="+mn-ea"/>
              <a:cs typeface="+mn-cs"/>
              <a:sym typeface="Arvo"/>
            </a:endParaRPr>
          </a:p>
          <a:p>
            <a:pPr lvl="0" marL="345722" indent="-345722" algn="l">
              <a:buSzPct val="75000"/>
              <a:buChar char="•"/>
              <a:defRPr sz="1800"/>
            </a:pPr>
            <a:r>
              <a:rPr sz="2800">
                <a:solidFill>
                  <a:srgbClr val="53585F"/>
                </a:solidFill>
                <a:latin typeface="+mn-lt"/>
                <a:ea typeface="+mn-ea"/>
                <a:cs typeface="+mn-cs"/>
                <a:sym typeface="Arvo"/>
              </a:rPr>
              <a:t>Difficult to represent all components in 1 diagram</a:t>
            </a:r>
            <a:endParaRPr sz="2800">
              <a:solidFill>
                <a:srgbClr val="53585F"/>
              </a:solidFill>
              <a:latin typeface="+mn-lt"/>
              <a:ea typeface="+mn-ea"/>
              <a:cs typeface="+mn-cs"/>
              <a:sym typeface="Arvo"/>
            </a:endParaRPr>
          </a:p>
          <a:p>
            <a:pPr lvl="0" marL="345722" indent="-345722" algn="l">
              <a:buSzPct val="75000"/>
              <a:buChar char="•"/>
              <a:defRPr sz="1800"/>
            </a:pPr>
            <a:r>
              <a:rPr sz="2800">
                <a:solidFill>
                  <a:srgbClr val="53585F"/>
                </a:solidFill>
                <a:latin typeface="+mn-lt"/>
                <a:ea typeface="+mn-ea"/>
                <a:cs typeface="+mn-cs"/>
                <a:sym typeface="Arvo"/>
              </a:rPr>
              <a:t>Spatial-position to represent sequence</a:t>
            </a:r>
            <a:endParaRPr sz="2800">
              <a:solidFill>
                <a:srgbClr val="53585F"/>
              </a:solidFill>
              <a:latin typeface="+mn-lt"/>
              <a:ea typeface="+mn-ea"/>
              <a:cs typeface="+mn-cs"/>
              <a:sym typeface="Arvo"/>
            </a:endParaRPr>
          </a:p>
          <a:p>
            <a:pPr lvl="0" marL="345722" indent="-345722" algn="l">
              <a:buSzPct val="75000"/>
              <a:buChar char="•"/>
              <a:defRPr sz="1800"/>
            </a:pPr>
            <a:endParaRPr sz="2800">
              <a:solidFill>
                <a:srgbClr val="53585F"/>
              </a:solidFill>
              <a:latin typeface="+mn-lt"/>
              <a:ea typeface="+mn-ea"/>
              <a:cs typeface="+mn-cs"/>
              <a:sym typeface="Arvo"/>
            </a:endParaRPr>
          </a:p>
        </p:txBody>
      </p:sp>
      <p:sp>
        <p:nvSpPr>
          <p:cNvPr id="521" name="Shape 521"/>
          <p:cNvSpPr/>
          <p:nvPr/>
        </p:nvSpPr>
        <p:spPr>
          <a:xfrm>
            <a:off x="668424" y="4661871"/>
            <a:ext cx="11667952" cy="142555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0" marL="345722" indent="-345722" algn="l">
              <a:buSzPct val="75000"/>
              <a:buChar char="•"/>
              <a:defRPr sz="1800"/>
            </a:pPr>
            <a:r>
              <a:rPr i="1" sz="2800">
                <a:solidFill>
                  <a:srgbClr val="53585F"/>
                </a:solidFill>
                <a:latin typeface="+mn-lt"/>
                <a:ea typeface="+mn-ea"/>
                <a:cs typeface="+mn-cs"/>
                <a:sym typeface="Arvo"/>
              </a:rPr>
              <a:t>Preference for single integrated diagram</a:t>
            </a:r>
            <a:endParaRPr i="1" sz="2800">
              <a:solidFill>
                <a:srgbClr val="53585F"/>
              </a:solidFill>
              <a:latin typeface="+mn-lt"/>
              <a:ea typeface="+mn-ea"/>
              <a:cs typeface="+mn-cs"/>
              <a:sym typeface="Arvo"/>
            </a:endParaRPr>
          </a:p>
          <a:p>
            <a:pPr lvl="0" marL="345722" indent="-345722" algn="l">
              <a:buSzPct val="75000"/>
              <a:buChar char="•"/>
              <a:defRPr sz="1800"/>
            </a:pPr>
            <a:r>
              <a:rPr i="1" sz="2800">
                <a:solidFill>
                  <a:srgbClr val="53585F"/>
                </a:solidFill>
                <a:latin typeface="+mn-lt"/>
                <a:ea typeface="+mn-ea"/>
                <a:cs typeface="+mn-cs"/>
                <a:sym typeface="Arvo"/>
              </a:rPr>
              <a:t>Many</a:t>
            </a:r>
            <a:r>
              <a:rPr sz="2800">
                <a:solidFill>
                  <a:srgbClr val="53585F"/>
                </a:solidFill>
                <a:latin typeface="+mn-lt"/>
                <a:ea typeface="+mn-ea"/>
                <a:cs typeface="+mn-cs"/>
                <a:sym typeface="Arvo"/>
              </a:rPr>
              <a:t> </a:t>
            </a:r>
            <a:r>
              <a:rPr i="1" sz="2800">
                <a:solidFill>
                  <a:srgbClr val="53585F"/>
                </a:solidFill>
                <a:latin typeface="+mn-lt"/>
                <a:ea typeface="+mn-ea"/>
                <a:cs typeface="+mn-cs"/>
                <a:sym typeface="Arvo"/>
              </a:rPr>
              <a:t>resembled agendas and calendars</a:t>
            </a:r>
            <a:r>
              <a:rPr sz="2800">
                <a:solidFill>
                  <a:srgbClr val="53585F"/>
                </a:solidFill>
                <a:latin typeface="+mn-lt"/>
                <a:ea typeface="+mn-ea"/>
                <a:cs typeface="+mn-cs"/>
                <a:sym typeface="Arvo"/>
              </a:rPr>
              <a:t> </a:t>
            </a:r>
            <a:endParaRPr sz="2800">
              <a:solidFill>
                <a:srgbClr val="53585F"/>
              </a:solidFill>
              <a:latin typeface="+mn-lt"/>
              <a:ea typeface="+mn-ea"/>
              <a:cs typeface="+mn-cs"/>
              <a:sym typeface="Arvo"/>
            </a:endParaRPr>
          </a:p>
        </p:txBody>
      </p:sp>
      <p:sp>
        <p:nvSpPr>
          <p:cNvPr id="522" name="Shape 522"/>
          <p:cNvSpPr/>
          <p:nvPr/>
        </p:nvSpPr>
        <p:spPr>
          <a:xfrm>
            <a:off x="668424" y="6101828"/>
            <a:ext cx="11667952" cy="275905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0" marL="345722" indent="-345722" algn="l">
              <a:buSzPct val="75000"/>
              <a:buChar char="•"/>
              <a:defRPr sz="1800"/>
            </a:pPr>
            <a:r>
              <a:rPr sz="2800">
                <a:solidFill>
                  <a:srgbClr val="53585F"/>
                </a:solidFill>
                <a:latin typeface="+mn-lt"/>
                <a:ea typeface="+mn-ea"/>
                <a:cs typeface="+mn-cs"/>
                <a:sym typeface="Arvo"/>
              </a:rPr>
              <a:t>quantitative content analysis w/ large random sample</a:t>
            </a:r>
            <a:endParaRPr sz="2800">
              <a:solidFill>
                <a:srgbClr val="53585F"/>
              </a:solidFill>
              <a:latin typeface="+mn-lt"/>
              <a:ea typeface="+mn-ea"/>
              <a:cs typeface="+mn-cs"/>
              <a:sym typeface="Arvo"/>
            </a:endParaRPr>
          </a:p>
          <a:p>
            <a:pPr lvl="0" marL="345722" indent="-345722" algn="l">
              <a:buSzPct val="75000"/>
              <a:buChar char="•"/>
              <a:defRPr sz="1800"/>
            </a:pPr>
            <a:r>
              <a:rPr sz="2800">
                <a:solidFill>
                  <a:srgbClr val="53585F"/>
                </a:solidFill>
                <a:latin typeface="+mn-lt"/>
                <a:ea typeface="+mn-ea"/>
                <a:cs typeface="+mn-cs"/>
                <a:sym typeface="Arvo"/>
              </a:rPr>
              <a:t>differentiate communicative purpose</a:t>
            </a:r>
            <a:endParaRPr sz="2800">
              <a:solidFill>
                <a:srgbClr val="53585F"/>
              </a:solidFill>
              <a:latin typeface="+mn-lt"/>
              <a:ea typeface="+mn-ea"/>
              <a:cs typeface="+mn-cs"/>
              <a:sym typeface="Arvo"/>
            </a:endParaRPr>
          </a:p>
          <a:p>
            <a:pPr lvl="0" marL="345722" indent="-345722" algn="l">
              <a:buSzPct val="75000"/>
              <a:buChar char="•"/>
              <a:defRPr sz="1800"/>
            </a:pPr>
            <a:r>
              <a:rPr sz="2800">
                <a:solidFill>
                  <a:srgbClr val="53585F"/>
                </a:solidFill>
                <a:latin typeface="+mn-lt"/>
                <a:ea typeface="+mn-ea"/>
                <a:cs typeface="+mn-cs"/>
                <a:sym typeface="Arvo"/>
              </a:rPr>
              <a:t>students of different majors</a:t>
            </a:r>
            <a:endParaRPr sz="2800">
              <a:solidFill>
                <a:srgbClr val="53585F"/>
              </a:solidFill>
              <a:latin typeface="+mn-lt"/>
              <a:ea typeface="+mn-ea"/>
              <a:cs typeface="+mn-cs"/>
              <a:sym typeface="Arvo"/>
            </a:endParaRPr>
          </a:p>
          <a:p>
            <a:pPr lvl="0" marL="345722" indent="-345722" algn="l">
              <a:buSzPct val="75000"/>
              <a:buChar char="•"/>
              <a:defRPr sz="1800"/>
            </a:pPr>
            <a:r>
              <a:rPr sz="2800">
                <a:solidFill>
                  <a:srgbClr val="53585F"/>
                </a:solidFill>
                <a:latin typeface="+mn-lt"/>
                <a:ea typeface="+mn-ea"/>
                <a:cs typeface="+mn-cs"/>
                <a:sym typeface="Arvo"/>
              </a:rPr>
              <a:t>correlation with attitude toward time</a:t>
            </a:r>
            <a:endParaRPr sz="2800">
              <a:solidFill>
                <a:srgbClr val="53585F"/>
              </a:solidFill>
              <a:latin typeface="+mn-lt"/>
              <a:ea typeface="+mn-ea"/>
              <a:cs typeface="+mn-cs"/>
              <a:sym typeface="Arvo"/>
            </a:endParaRPr>
          </a:p>
          <a:p>
            <a:pPr lvl="0" marL="345722" indent="-345722" algn="l">
              <a:buSzPct val="75000"/>
              <a:buChar char="•"/>
              <a:defRPr sz="1800"/>
            </a:pPr>
            <a:r>
              <a:rPr sz="2800">
                <a:solidFill>
                  <a:srgbClr val="53585F"/>
                </a:solidFill>
                <a:latin typeface="+mn-lt"/>
                <a:ea typeface="+mn-ea"/>
                <a:cs typeface="+mn-cs"/>
                <a:sym typeface="Arvo"/>
              </a:rPr>
              <a:t>correlation with planning methods</a:t>
            </a:r>
            <a:endParaRPr sz="2800">
              <a:solidFill>
                <a:srgbClr val="53585F"/>
              </a:solidFill>
              <a:latin typeface="+mn-lt"/>
              <a:ea typeface="+mn-ea"/>
              <a:cs typeface="+mn-cs"/>
              <a:sym typeface="Arvo"/>
            </a:endParaRPr>
          </a:p>
        </p:txBody>
      </p:sp>
    </p:spTree>
  </p:cSld>
  <p:clrMapOvr>
    <a:masterClrMapping/>
  </p:clrMapOvr>
  <p:transition spd="fast" advClick="1">
    <p:push dir="l"/>
  </p:transition>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nodeType="clickEffect" presetClass="entr" presetSubtype="0" presetID="1" grpId="1" fill="hold">
                                  <p:stCondLst>
                                    <p:cond delay="0"/>
                                  </p:stCondLst>
                                  <p:iterate type="lt" backwards="0">
                                    <p:tmAbs val="100"/>
                                  </p:iterate>
                                  <p:childTnLst>
                                    <p:set>
                                      <p:cBhvr>
                                        <p:cTn id="6" fill="hold"/>
                                        <p:tgtEl>
                                          <p:spTgt spid="520">
                                            <p:bg/>
                                          </p:spTgt>
                                        </p:tgtEl>
                                        <p:attrNameLst>
                                          <p:attrName>style.visibility</p:attrName>
                                        </p:attrNameLst>
                                      </p:cBhvr>
                                      <p:to>
                                        <p:strVal val="visible"/>
                                      </p:to>
                                    </p:set>
                                  </p:childTnLst>
                                </p:cTn>
                              </p:par>
                              <p:par>
                                <p:cTn id="7" presetClass="entr" presetSubtype="0" presetID="1" grpId="1" fill="hold">
                                  <p:stCondLst>
                                    <p:cond delay="0"/>
                                  </p:stCondLst>
                                  <p:iterate type="lt" backwards="0">
                                    <p:tmAbs val="100"/>
                                  </p:iterate>
                                  <p:childTnLst>
                                    <p:set>
                                      <p:cBhvr>
                                        <p:cTn id="8" fill="hold"/>
                                        <p:tgtEl>
                                          <p:spTgt spid="520">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nodeType="clickEffect" presetClass="entr" presetSubtype="0" presetID="1" grpId="1" fill="hold">
                                  <p:stCondLst>
                                    <p:cond delay="0"/>
                                  </p:stCondLst>
                                  <p:iterate type="lt" backwards="0">
                                    <p:tmAbs val="100"/>
                                  </p:iterate>
                                  <p:childTnLst>
                                    <p:set>
                                      <p:cBhvr>
                                        <p:cTn id="12" fill="hold"/>
                                        <p:tgtEl>
                                          <p:spTgt spid="520">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nodeType="clickEffect" presetClass="entr" presetSubtype="0" presetID="1" grpId="1" fill="hold">
                                  <p:stCondLst>
                                    <p:cond delay="0"/>
                                  </p:stCondLst>
                                  <p:iterate type="lt" backwards="0">
                                    <p:tmAbs val="100"/>
                                  </p:iterate>
                                  <p:childTnLst>
                                    <p:set>
                                      <p:cBhvr>
                                        <p:cTn id="16" fill="hold"/>
                                        <p:tgtEl>
                                          <p:spTgt spid="520">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nodeType="clickEffect" presetClass="entr" presetSubtype="0" presetID="1" grpId="1" fill="hold">
                                  <p:stCondLst>
                                    <p:cond delay="0"/>
                                  </p:stCondLst>
                                  <p:iterate type="lt" backwards="0">
                                    <p:tmAbs val="100"/>
                                  </p:iterate>
                                  <p:childTnLst>
                                    <p:set>
                                      <p:cBhvr>
                                        <p:cTn id="20" fill="hold"/>
                                        <p:tgtEl>
                                          <p:spTgt spid="520">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nodeType="clickEffect" presetClass="entr" presetSubtype="0" presetID="1" grpId="1" fill="hold">
                                  <p:stCondLst>
                                    <p:cond delay="0"/>
                                  </p:stCondLst>
                                  <p:iterate type="lt" backwards="0">
                                    <p:tmAbs val="100"/>
                                  </p:iterate>
                                  <p:childTnLst>
                                    <p:set>
                                      <p:cBhvr>
                                        <p:cTn id="24" fill="hold"/>
                                        <p:tgtEl>
                                          <p:spTgt spid="520">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nodeType="clickEffect" presetClass="entr" presetSubtype="0" presetID="1" grpId="1" fill="hold">
                                  <p:stCondLst>
                                    <p:cond delay="0"/>
                                  </p:stCondLst>
                                  <p:iterate type="lt" backwards="0">
                                    <p:tmAbs val="100"/>
                                  </p:iterate>
                                  <p:childTnLst>
                                    <p:set>
                                      <p:cBhvr>
                                        <p:cTn id="28" fill="hold"/>
                                        <p:tgtEl>
                                          <p:spTgt spid="520">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nodeType="clickEffect" presetClass="entr" presetSubtype="0" presetID="1" grpId="1" fill="hold">
                                  <p:stCondLst>
                                    <p:cond delay="0"/>
                                  </p:stCondLst>
                                  <p:iterate type="lt" backwards="0">
                                    <p:tmAbs val="100"/>
                                  </p:iterate>
                                  <p:childTnLst>
                                    <p:set>
                                      <p:cBhvr>
                                        <p:cTn id="32" fill="hold"/>
                                        <p:tgtEl>
                                          <p:spTgt spid="520">
                                            <p:txEl>
                                              <p:pRg st="6" end="6"/>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nodeType="clickEffect" presetClass="entr" presetSubtype="0" presetID="1" grpId="2" fill="hold">
                                  <p:stCondLst>
                                    <p:cond delay="0"/>
                                  </p:stCondLst>
                                  <p:iterate type="lt" backwards="0">
                                    <p:tmAbs val="100"/>
                                  </p:iterate>
                                  <p:childTnLst>
                                    <p:set>
                                      <p:cBhvr>
                                        <p:cTn id="36" fill="hold"/>
                                        <p:tgtEl>
                                          <p:spTgt spid="521">
                                            <p:bg/>
                                          </p:spTgt>
                                        </p:tgtEl>
                                        <p:attrNameLst>
                                          <p:attrName>style.visibility</p:attrName>
                                        </p:attrNameLst>
                                      </p:cBhvr>
                                      <p:to>
                                        <p:strVal val="visible"/>
                                      </p:to>
                                    </p:set>
                                  </p:childTnLst>
                                </p:cTn>
                              </p:par>
                              <p:par>
                                <p:cTn id="37" presetClass="entr" presetSubtype="0" presetID="1" grpId="2" fill="hold">
                                  <p:stCondLst>
                                    <p:cond delay="0"/>
                                  </p:stCondLst>
                                  <p:iterate type="lt" backwards="0">
                                    <p:tmAbs val="100"/>
                                  </p:iterate>
                                  <p:childTnLst>
                                    <p:set>
                                      <p:cBhvr>
                                        <p:cTn id="38" fill="hold"/>
                                        <p:tgtEl>
                                          <p:spTgt spid="521">
                                            <p:txEl>
                                              <p:pRg st="0" end="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nodeType="clickEffect" presetClass="entr" presetSubtype="0" presetID="1" grpId="2" fill="hold">
                                  <p:stCondLst>
                                    <p:cond delay="0"/>
                                  </p:stCondLst>
                                  <p:iterate type="lt" backwards="0">
                                    <p:tmAbs val="100"/>
                                  </p:iterate>
                                  <p:childTnLst>
                                    <p:set>
                                      <p:cBhvr>
                                        <p:cTn id="42" fill="hold"/>
                                        <p:tgtEl>
                                          <p:spTgt spid="521">
                                            <p:txEl>
                                              <p:pRg st="1" end="1"/>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nodeType="clickEffect" presetClass="entr" presetSubtype="0" presetID="1" grpId="2" fill="hold">
                                  <p:stCondLst>
                                    <p:cond delay="0"/>
                                  </p:stCondLst>
                                  <p:iterate type="lt" backwards="0">
                                    <p:tmAbs val="100"/>
                                  </p:iterate>
                                  <p:childTnLst>
                                    <p:set>
                                      <p:cBhvr>
                                        <p:cTn id="46" fill="hold"/>
                                        <p:tgtEl>
                                          <p:spTgt spid="521">
                                            <p:txEl>
                                              <p:pRg st="2" end="2"/>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nodeType="clickEffect" presetClass="entr" presetSubtype="0" presetID="1" grpId="3" fill="hold">
                                  <p:stCondLst>
                                    <p:cond delay="0"/>
                                  </p:stCondLst>
                                  <p:iterate type="lt" backwards="0">
                                    <p:tmAbs val="100"/>
                                  </p:iterate>
                                  <p:childTnLst>
                                    <p:set>
                                      <p:cBhvr>
                                        <p:cTn id="50" fill="hold"/>
                                        <p:tgtEl>
                                          <p:spTgt spid="522">
                                            <p:bg/>
                                          </p:spTgt>
                                        </p:tgtEl>
                                        <p:attrNameLst>
                                          <p:attrName>style.visibility</p:attrName>
                                        </p:attrNameLst>
                                      </p:cBhvr>
                                      <p:to>
                                        <p:strVal val="visible"/>
                                      </p:to>
                                    </p:set>
                                  </p:childTnLst>
                                </p:cTn>
                              </p:par>
                              <p:par>
                                <p:cTn id="51" presetClass="entr" presetSubtype="0" presetID="1" grpId="3" fill="hold">
                                  <p:stCondLst>
                                    <p:cond delay="0"/>
                                  </p:stCondLst>
                                  <p:iterate type="lt" backwards="0">
                                    <p:tmAbs val="100"/>
                                  </p:iterate>
                                  <p:childTnLst>
                                    <p:set>
                                      <p:cBhvr>
                                        <p:cTn id="52" fill="hold"/>
                                        <p:tgtEl>
                                          <p:spTgt spid="522">
                                            <p:txEl>
                                              <p:pRg st="0" end="0"/>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nodeType="clickEffect" presetClass="entr" presetSubtype="0" presetID="1" grpId="3" fill="hold">
                                  <p:stCondLst>
                                    <p:cond delay="0"/>
                                  </p:stCondLst>
                                  <p:iterate type="lt" backwards="0">
                                    <p:tmAbs val="100"/>
                                  </p:iterate>
                                  <p:childTnLst>
                                    <p:set>
                                      <p:cBhvr>
                                        <p:cTn id="56" fill="hold"/>
                                        <p:tgtEl>
                                          <p:spTgt spid="522">
                                            <p:txEl>
                                              <p:pRg st="1" end="1"/>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nodeType="clickEffect" presetClass="entr" presetSubtype="0" presetID="1" grpId="3" fill="hold">
                                  <p:stCondLst>
                                    <p:cond delay="0"/>
                                  </p:stCondLst>
                                  <p:iterate type="lt" backwards="0">
                                    <p:tmAbs val="100"/>
                                  </p:iterate>
                                  <p:childTnLst>
                                    <p:set>
                                      <p:cBhvr>
                                        <p:cTn id="60" fill="hold"/>
                                        <p:tgtEl>
                                          <p:spTgt spid="522">
                                            <p:txEl>
                                              <p:pRg st="2" end="2"/>
                                            </p:txEl>
                                          </p:spTgt>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nodeType="clickEffect" presetClass="entr" presetSubtype="0" presetID="1" grpId="3" fill="hold">
                                  <p:stCondLst>
                                    <p:cond delay="0"/>
                                  </p:stCondLst>
                                  <p:iterate type="lt" backwards="0">
                                    <p:tmAbs val="100"/>
                                  </p:iterate>
                                  <p:childTnLst>
                                    <p:set>
                                      <p:cBhvr>
                                        <p:cTn id="64" fill="hold"/>
                                        <p:tgtEl>
                                          <p:spTgt spid="522">
                                            <p:txEl>
                                              <p:pRg st="3" end="3"/>
                                            </p:txEl>
                                          </p:spTgt>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nodeType="clickEffect" presetClass="entr" presetSubtype="0" presetID="1" grpId="3" fill="hold">
                                  <p:stCondLst>
                                    <p:cond delay="0"/>
                                  </p:stCondLst>
                                  <p:iterate type="lt" backwards="0">
                                    <p:tmAbs val="100"/>
                                  </p:iterate>
                                  <p:childTnLst>
                                    <p:set>
                                      <p:cBhvr>
                                        <p:cTn id="68" fill="hold"/>
                                        <p:tgtEl>
                                          <p:spTgt spid="522">
                                            <p:txEl>
                                              <p:pRg st="4" end="4"/>
                                            </p:txEl>
                                          </p:spTgt>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nodeType="clickEffect" presetClass="entr" presetSubtype="0" presetID="1" grpId="3" fill="hold">
                                  <p:stCondLst>
                                    <p:cond delay="0"/>
                                  </p:stCondLst>
                                  <p:iterate type="lt" backwards="0">
                                    <p:tmAbs val="100"/>
                                  </p:iterate>
                                  <p:childTnLst>
                                    <p:set>
                                      <p:cBhvr>
                                        <p:cTn id="72" fill="hold"/>
                                        <p:tgtEl>
                                          <p:spTgt spid="522">
                                            <p:txEl>
                                              <p:pRg st="5" end="5"/>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522" grpId="3"/>
      <p:bldP build="p" bldLvl="5" animBg="1" rev="0" advAuto="0" spid="520" grpId="1"/>
      <p:bldP build="p" bldLvl="5" animBg="1" rev="0" advAuto="0" spid="521" grpId="2"/>
    </p:bldLst>
  </p:timing>
</p:sld>
</file>

<file path=ppt/slides/slide4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524" name="pasted-image.pdf"/>
          <p:cNvPicPr/>
          <p:nvPr/>
        </p:nvPicPr>
        <p:blipFill>
          <a:blip r:embed="rId2">
            <a:alphaModFix amt="50100"/>
            <a:extLst/>
          </a:blip>
          <a:stretch>
            <a:fillRect/>
          </a:stretch>
        </p:blipFill>
        <p:spPr>
          <a:xfrm>
            <a:off x="5094423" y="3481740"/>
            <a:ext cx="2815954" cy="2790120"/>
          </a:xfrm>
          <a:prstGeom prst="rect">
            <a:avLst/>
          </a:prstGeom>
          <a:ln w="12700">
            <a:miter lim="400000"/>
          </a:ln>
        </p:spPr>
      </p:pic>
    </p:spTree>
  </p:cSld>
  <p:clrMapOvr>
    <a:masterClrMapping/>
  </p:clrMapOvr>
  <p:transition spd="fast" advClick="1">
    <p:push dir="l"/>
  </p:transition>
</p:sld>
</file>

<file path=ppt/slides/slide4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26" name="Shape 526"/>
          <p:cNvSpPr/>
          <p:nvPr/>
        </p:nvSpPr>
        <p:spPr>
          <a:xfrm>
            <a:off x="2209800" y="8856133"/>
            <a:ext cx="10464800" cy="6858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lgn="r">
              <a:defRPr sz="2800">
                <a:solidFill>
                  <a:srgbClr val="53585F"/>
                </a:solidFill>
                <a:latin typeface="+mn-lt"/>
                <a:ea typeface="+mn-ea"/>
                <a:cs typeface="+mn-cs"/>
                <a:sym typeface="Arvo"/>
              </a:defRPr>
            </a:lvl1pPr>
          </a:lstStyle>
          <a:p>
            <a:pPr lvl="0">
              <a:defRPr sz="1800">
                <a:solidFill>
                  <a:srgbClr val="000000"/>
                </a:solidFill>
              </a:defRPr>
            </a:pPr>
            <a:r>
              <a:rPr sz="2800">
                <a:solidFill>
                  <a:srgbClr val="53585F"/>
                </a:solidFill>
              </a:rPr>
              <a:t>CONCLUSION</a:t>
            </a:r>
          </a:p>
        </p:txBody>
      </p:sp>
      <p:pic>
        <p:nvPicPr>
          <p:cNvPr id="527" name="pasted-image.pdf"/>
          <p:cNvPicPr/>
          <p:nvPr/>
        </p:nvPicPr>
        <p:blipFill>
          <a:blip r:embed="rId3">
            <a:alphaModFix amt="50100"/>
            <a:extLst/>
          </a:blip>
          <a:stretch>
            <a:fillRect/>
          </a:stretch>
        </p:blipFill>
        <p:spPr>
          <a:xfrm>
            <a:off x="11571816" y="-4234"/>
            <a:ext cx="1384301" cy="1371601"/>
          </a:xfrm>
          <a:prstGeom prst="rect">
            <a:avLst/>
          </a:prstGeom>
          <a:ln w="12700">
            <a:miter lim="400000"/>
          </a:ln>
        </p:spPr>
      </p:pic>
      <p:sp>
        <p:nvSpPr>
          <p:cNvPr id="528" name="Shape 528"/>
          <p:cNvSpPr/>
          <p:nvPr/>
        </p:nvSpPr>
        <p:spPr>
          <a:xfrm>
            <a:off x="1638803" y="3941774"/>
            <a:ext cx="10050161" cy="187005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lvl="0" algn="r">
              <a:defRPr sz="1800"/>
            </a:pPr>
            <a:r>
              <a:rPr sz="2800">
                <a:solidFill>
                  <a:srgbClr val="53585F"/>
                </a:solidFill>
                <a:latin typeface="+mn-lt"/>
                <a:ea typeface="+mn-ea"/>
                <a:cs typeface="+mn-cs"/>
                <a:sym typeface="Arvo"/>
              </a:rPr>
              <a:t>At a first glance, everyday life seems to be very </a:t>
            </a:r>
            <a:r>
              <a:rPr b="1" i="1" sz="2800">
                <a:solidFill>
                  <a:srgbClr val="53585F"/>
                </a:solidFill>
                <a:latin typeface="+mn-lt"/>
                <a:ea typeface="+mn-ea"/>
                <a:cs typeface="+mn-cs"/>
                <a:sym typeface="Arvo"/>
              </a:rPr>
              <a:t>simple</a:t>
            </a:r>
            <a:r>
              <a:rPr sz="2800">
                <a:solidFill>
                  <a:srgbClr val="53585F"/>
                </a:solidFill>
                <a:latin typeface="+mn-lt"/>
                <a:ea typeface="+mn-ea"/>
                <a:cs typeface="+mn-cs"/>
                <a:sym typeface="Arvo"/>
              </a:rPr>
              <a:t> and everybody has experiences from it,  but  when  we try to  investigate it from  a  scientific perspective, its </a:t>
            </a:r>
            <a:r>
              <a:rPr b="1" sz="2800">
                <a:solidFill>
                  <a:srgbClr val="53585F"/>
                </a:solidFill>
                <a:latin typeface="+mn-lt"/>
                <a:ea typeface="+mn-ea"/>
                <a:cs typeface="+mn-cs"/>
                <a:sym typeface="Arvo"/>
              </a:rPr>
              <a:t>complexity is overwhelming.</a:t>
            </a:r>
          </a:p>
        </p:txBody>
      </p:sp>
      <p:sp>
        <p:nvSpPr>
          <p:cNvPr id="529" name="Shape 529"/>
          <p:cNvSpPr/>
          <p:nvPr/>
        </p:nvSpPr>
        <p:spPr>
          <a:xfrm>
            <a:off x="8672724" y="6159648"/>
            <a:ext cx="2862258" cy="533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2800"/>
            </a:lvl1pPr>
          </a:lstStyle>
          <a:p>
            <a:pPr lvl="0">
              <a:defRPr sz="1800"/>
            </a:pPr>
            <a:r>
              <a:rPr sz="2800"/>
              <a:t>- Kajsa Ellegård</a:t>
            </a:r>
          </a:p>
        </p:txBody>
      </p:sp>
      <p:sp>
        <p:nvSpPr>
          <p:cNvPr id="530" name="Shape 530"/>
          <p:cNvSpPr/>
          <p:nvPr/>
        </p:nvSpPr>
        <p:spPr>
          <a:xfrm>
            <a:off x="626143" y="9008533"/>
            <a:ext cx="10736124" cy="3810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lgn="l">
              <a:defRPr sz="1800">
                <a:solidFill>
                  <a:srgbClr val="53585F"/>
                </a:solidFill>
              </a:defRPr>
            </a:lvl1pPr>
          </a:lstStyle>
          <a:p>
            <a:pPr lvl="0">
              <a:defRPr>
                <a:solidFill>
                  <a:srgbClr val="000000"/>
                </a:solidFill>
              </a:defRPr>
            </a:pPr>
            <a:r>
              <a:rPr>
                <a:solidFill>
                  <a:srgbClr val="53585F"/>
                </a:solidFill>
              </a:rPr>
              <a:t>(Ellegård, 2004)</a:t>
            </a:r>
          </a:p>
        </p:txBody>
      </p:sp>
    </p:spTree>
  </p:cSld>
  <p:clrMapOvr>
    <a:masterClrMapping/>
  </p:clrMapOvr>
  <p:transition spd="med" advClick="1">
    <p:dissolve/>
  </p:transition>
</p:sld>
</file>

<file path=ppt/slides/slide4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534" name="pasted-image.pdf"/>
          <p:cNvPicPr/>
          <p:nvPr/>
        </p:nvPicPr>
        <p:blipFill>
          <a:blip r:embed="rId2">
            <a:alphaModFix amt="50100"/>
            <a:extLst/>
          </a:blip>
          <a:stretch>
            <a:fillRect/>
          </a:stretch>
        </p:blipFill>
        <p:spPr>
          <a:xfrm>
            <a:off x="11571816" y="-4234"/>
            <a:ext cx="1384301" cy="1371601"/>
          </a:xfrm>
          <a:prstGeom prst="rect">
            <a:avLst/>
          </a:prstGeom>
          <a:ln w="12700">
            <a:miter lim="400000"/>
          </a:ln>
        </p:spPr>
      </p:pic>
      <p:pic>
        <p:nvPicPr>
          <p:cNvPr id="535" name="pasted-image.pdf"/>
          <p:cNvPicPr/>
          <p:nvPr/>
        </p:nvPicPr>
        <p:blipFill>
          <a:blip/>
          <a:stretch>
            <a:fillRect/>
          </a:stretch>
        </p:blipFill>
        <p:spPr>
          <a:xfrm>
            <a:off x="175683" y="7519577"/>
            <a:ext cx="12653434" cy="1961913"/>
          </a:xfrm>
          <a:prstGeom prst="rect">
            <a:avLst/>
          </a:prstGeom>
          <a:ln w="12700">
            <a:miter lim="400000"/>
          </a:ln>
        </p:spPr>
      </p:pic>
      <p:sp>
        <p:nvSpPr>
          <p:cNvPr id="536" name="Shape 536"/>
          <p:cNvSpPr/>
          <p:nvPr>
            <p:ph type="body" idx="1"/>
          </p:nvPr>
        </p:nvSpPr>
        <p:spPr>
          <a:xfrm>
            <a:off x="936426" y="871074"/>
            <a:ext cx="11424908" cy="7339849"/>
          </a:xfrm>
          <a:prstGeom prst="rect">
            <a:avLst/>
          </a:prstGeom>
        </p:spPr>
        <p:txBody>
          <a:bodyPr/>
          <a:lstStyle/>
          <a:p>
            <a:pPr lvl="0" algn="l" defTabSz="408940">
              <a:defRPr sz="1800"/>
            </a:pPr>
            <a:r>
              <a:rPr sz="1400">
                <a:solidFill>
                  <a:srgbClr val="53585F"/>
                </a:solidFill>
                <a:latin typeface="+mn-lt"/>
                <a:ea typeface="+mn-ea"/>
                <a:cs typeface="+mn-cs"/>
                <a:sym typeface="Arvo"/>
              </a:rPr>
              <a:t>UN. (2013). Guidelines for Harmonizing Time-Use Surveys (p. 129). </a:t>
            </a:r>
            <a:endParaRPr sz="1400">
              <a:solidFill>
                <a:srgbClr val="53585F"/>
              </a:solidFill>
              <a:latin typeface="+mn-lt"/>
              <a:ea typeface="+mn-ea"/>
              <a:cs typeface="+mn-cs"/>
              <a:sym typeface="Arvo"/>
            </a:endParaRPr>
          </a:p>
          <a:p>
            <a:pPr lvl="0" algn="l" defTabSz="408940">
              <a:defRPr sz="1800"/>
            </a:pPr>
            <a:endParaRPr sz="1400">
              <a:solidFill>
                <a:srgbClr val="53585F"/>
              </a:solidFill>
              <a:latin typeface="+mn-lt"/>
              <a:ea typeface="+mn-ea"/>
              <a:cs typeface="+mn-cs"/>
              <a:sym typeface="Arvo"/>
            </a:endParaRPr>
          </a:p>
          <a:p>
            <a:pPr lvl="0" algn="l" defTabSz="408940">
              <a:defRPr sz="1800"/>
            </a:pPr>
            <a:r>
              <a:rPr sz="1400">
                <a:solidFill>
                  <a:srgbClr val="53585F"/>
                </a:solidFill>
                <a:latin typeface="+mn-lt"/>
                <a:ea typeface="+mn-ea"/>
                <a:cs typeface="+mn-cs"/>
                <a:sym typeface="Arvo"/>
              </a:rPr>
              <a:t>Eurostat. (2008). Harmonised European time use surveys: 2008 Guidelines. Statistics Office of the European Union.</a:t>
            </a:r>
            <a:br>
              <a:rPr sz="1400">
                <a:solidFill>
                  <a:srgbClr val="53585F"/>
                </a:solidFill>
                <a:latin typeface="+mn-lt"/>
                <a:ea typeface="+mn-ea"/>
                <a:cs typeface="+mn-cs"/>
                <a:sym typeface="Arvo"/>
              </a:rPr>
            </a:br>
            <a:br>
              <a:rPr sz="1400">
                <a:solidFill>
                  <a:srgbClr val="53585F"/>
                </a:solidFill>
                <a:latin typeface="+mn-lt"/>
                <a:ea typeface="+mn-ea"/>
                <a:cs typeface="+mn-cs"/>
                <a:sym typeface="Arvo"/>
              </a:rPr>
            </a:br>
            <a:r>
              <a:rPr sz="1400">
                <a:solidFill>
                  <a:srgbClr val="53585F"/>
                </a:solidFill>
                <a:latin typeface="+mn-lt"/>
                <a:ea typeface="+mn-ea"/>
                <a:cs typeface="+mn-cs"/>
                <a:sym typeface="Arvo"/>
              </a:rPr>
              <a:t>Hägerstrand, T. (1989). Reflections On “What About People in Regional Science?” </a:t>
            </a:r>
            <a:r>
              <a:rPr i="1" sz="1400">
                <a:solidFill>
                  <a:srgbClr val="53585F"/>
                </a:solidFill>
                <a:latin typeface="+mn-lt"/>
                <a:ea typeface="+mn-ea"/>
                <a:cs typeface="+mn-cs"/>
                <a:sym typeface="Arvo"/>
              </a:rPr>
              <a:t>Papers of the Regional Science Association</a:t>
            </a:r>
            <a:r>
              <a:rPr sz="1400">
                <a:solidFill>
                  <a:srgbClr val="53585F"/>
                </a:solidFill>
                <a:latin typeface="+mn-lt"/>
                <a:ea typeface="+mn-ea"/>
                <a:cs typeface="+mn-cs"/>
                <a:sym typeface="Arvo"/>
              </a:rPr>
              <a:t>, </a:t>
            </a:r>
            <a:r>
              <a:rPr i="1" sz="1400">
                <a:solidFill>
                  <a:srgbClr val="53585F"/>
                </a:solidFill>
                <a:latin typeface="+mn-lt"/>
                <a:ea typeface="+mn-ea"/>
                <a:cs typeface="+mn-cs"/>
                <a:sym typeface="Arvo"/>
              </a:rPr>
              <a:t>66</a:t>
            </a:r>
            <a:r>
              <a:rPr sz="1400">
                <a:solidFill>
                  <a:srgbClr val="53585F"/>
                </a:solidFill>
                <a:latin typeface="+mn-lt"/>
                <a:ea typeface="+mn-ea"/>
                <a:cs typeface="+mn-cs"/>
                <a:sym typeface="Arvo"/>
              </a:rPr>
              <a:t>, 1–6.</a:t>
            </a:r>
            <a:endParaRPr sz="1400">
              <a:solidFill>
                <a:srgbClr val="53585F"/>
              </a:solidFill>
              <a:latin typeface="+mn-lt"/>
              <a:ea typeface="+mn-ea"/>
              <a:cs typeface="+mn-cs"/>
              <a:sym typeface="Arvo"/>
            </a:endParaRPr>
          </a:p>
          <a:p>
            <a:pPr lvl="0" algn="l" defTabSz="408940">
              <a:defRPr sz="1800"/>
            </a:pPr>
            <a:endParaRPr sz="1400">
              <a:solidFill>
                <a:srgbClr val="53585F"/>
              </a:solidFill>
              <a:latin typeface="+mn-lt"/>
              <a:ea typeface="+mn-ea"/>
              <a:cs typeface="+mn-cs"/>
              <a:sym typeface="Arvo"/>
            </a:endParaRPr>
          </a:p>
          <a:p>
            <a:pPr lvl="0" algn="l" defTabSz="408940">
              <a:defRPr sz="1800"/>
            </a:pPr>
            <a:r>
              <a:rPr sz="1400">
                <a:solidFill>
                  <a:srgbClr val="53585F"/>
                </a:solidFill>
                <a:latin typeface="+mn-lt"/>
                <a:ea typeface="+mn-ea"/>
                <a:cs typeface="+mn-cs"/>
                <a:sym typeface="Arvo"/>
              </a:rPr>
              <a:t>Thrift, N. (1977). An introduction to time-geography. Geo Abstracts, University of East Anglia.</a:t>
            </a:r>
            <a:br>
              <a:rPr sz="1400">
                <a:solidFill>
                  <a:srgbClr val="53585F"/>
                </a:solidFill>
                <a:latin typeface="+mn-lt"/>
                <a:ea typeface="+mn-ea"/>
                <a:cs typeface="+mn-cs"/>
                <a:sym typeface="Arvo"/>
              </a:rPr>
            </a:br>
            <a:br>
              <a:rPr sz="1400">
                <a:solidFill>
                  <a:srgbClr val="53585F"/>
                </a:solidFill>
                <a:latin typeface="+mn-lt"/>
                <a:ea typeface="+mn-ea"/>
                <a:cs typeface="+mn-cs"/>
                <a:sym typeface="Arvo"/>
              </a:rPr>
            </a:br>
            <a:r>
              <a:rPr sz="1400">
                <a:solidFill>
                  <a:srgbClr val="53585F"/>
                </a:solidFill>
                <a:latin typeface="+mn-lt"/>
                <a:ea typeface="+mn-ea"/>
                <a:cs typeface="+mn-cs"/>
                <a:sym typeface="Arvo"/>
              </a:rPr>
              <a:t>Ellegård, K., &amp; Cooper, M. (2004). Complexity in daily life–a 3D-visualization showing activity patterns in their contexts. electronic International Journal of Time Use Research, 1(1), 37–59.</a:t>
            </a:r>
            <a:endParaRPr sz="1400">
              <a:solidFill>
                <a:srgbClr val="53585F"/>
              </a:solidFill>
              <a:latin typeface="+mn-lt"/>
              <a:ea typeface="+mn-ea"/>
              <a:cs typeface="+mn-cs"/>
              <a:sym typeface="Arvo"/>
            </a:endParaRPr>
          </a:p>
          <a:p>
            <a:pPr lvl="0" algn="l" defTabSz="408940">
              <a:defRPr sz="1800"/>
            </a:pPr>
            <a:endParaRPr sz="1400">
              <a:solidFill>
                <a:srgbClr val="53585F"/>
              </a:solidFill>
              <a:latin typeface="+mn-lt"/>
              <a:ea typeface="+mn-ea"/>
              <a:cs typeface="+mn-cs"/>
              <a:sym typeface="Arvo"/>
            </a:endParaRPr>
          </a:p>
          <a:p>
            <a:pPr lvl="0" algn="l" defTabSz="408940">
              <a:defRPr sz="1800"/>
            </a:pPr>
            <a:r>
              <a:rPr sz="1400">
                <a:solidFill>
                  <a:srgbClr val="53585F"/>
                </a:solidFill>
                <a:latin typeface="+mn-lt"/>
                <a:ea typeface="+mn-ea"/>
                <a:cs typeface="+mn-cs"/>
                <a:sym typeface="Arvo"/>
              </a:rPr>
              <a:t>Vrotsou, K., Ellegård, K., &amp; Cooper, M. (2009). Exploring time diaries using semi-automated activity pattern extraction. electronic International Journal of Time Use Research, 6(1), 1–25.</a:t>
            </a:r>
            <a:endParaRPr sz="1400">
              <a:solidFill>
                <a:srgbClr val="53585F"/>
              </a:solidFill>
              <a:latin typeface="+mn-lt"/>
              <a:ea typeface="+mn-ea"/>
              <a:cs typeface="+mn-cs"/>
              <a:sym typeface="Arvo"/>
            </a:endParaRPr>
          </a:p>
          <a:p>
            <a:pPr lvl="0" algn="l" defTabSz="408940">
              <a:defRPr sz="1800"/>
            </a:pPr>
            <a:endParaRPr sz="1400">
              <a:solidFill>
                <a:srgbClr val="53585F"/>
              </a:solidFill>
              <a:latin typeface="+mn-lt"/>
              <a:ea typeface="+mn-ea"/>
              <a:cs typeface="+mn-cs"/>
              <a:sym typeface="Arvo"/>
            </a:endParaRPr>
          </a:p>
          <a:p>
            <a:pPr lvl="0" algn="l" defTabSz="408940">
              <a:defRPr sz="1800"/>
            </a:pPr>
            <a:r>
              <a:rPr sz="1400">
                <a:solidFill>
                  <a:srgbClr val="53585F"/>
                </a:solidFill>
                <a:latin typeface="+mn-lt"/>
                <a:ea typeface="+mn-ea"/>
                <a:cs typeface="+mn-cs"/>
                <a:sym typeface="Arvo"/>
              </a:rPr>
              <a:t>Lesnard, L. (2004). Schedules as sequences: a new method to analyze the use of time based on collective rhythm with an application to the work arrangements of French dual-earner couples. electronic International Journal of Time Use Research, 1(1), 60–84.</a:t>
            </a:r>
            <a:endParaRPr sz="1400">
              <a:solidFill>
                <a:srgbClr val="53585F"/>
              </a:solidFill>
              <a:latin typeface="+mn-lt"/>
              <a:ea typeface="+mn-ea"/>
              <a:cs typeface="+mn-cs"/>
              <a:sym typeface="Arvo"/>
            </a:endParaRPr>
          </a:p>
          <a:p>
            <a:pPr lvl="0" algn="l" defTabSz="408940">
              <a:defRPr sz="1800"/>
            </a:pPr>
            <a:endParaRPr sz="1400">
              <a:solidFill>
                <a:srgbClr val="53585F"/>
              </a:solidFill>
              <a:latin typeface="+mn-lt"/>
              <a:ea typeface="+mn-ea"/>
              <a:cs typeface="+mn-cs"/>
              <a:sym typeface="Arvo"/>
            </a:endParaRPr>
          </a:p>
          <a:p>
            <a:pPr lvl="0" algn="l" defTabSz="408940">
              <a:defRPr sz="1800"/>
            </a:pPr>
            <a:r>
              <a:rPr sz="1400">
                <a:solidFill>
                  <a:srgbClr val="53585F"/>
                </a:solidFill>
                <a:latin typeface="+mn-lt"/>
                <a:ea typeface="+mn-ea"/>
                <a:cs typeface="+mn-cs"/>
                <a:sym typeface="Arvo"/>
              </a:rPr>
              <a:t>Michelson, W., &amp; Crouse, D. (2004). Examining large-scale time-use files through graphic representation. electronic International Journal of Time Use Research, 1(1), 85–100.</a:t>
            </a:r>
            <a:br>
              <a:rPr sz="1400">
                <a:solidFill>
                  <a:srgbClr val="53585F"/>
                </a:solidFill>
                <a:latin typeface="+mn-lt"/>
                <a:ea typeface="+mn-ea"/>
                <a:cs typeface="+mn-cs"/>
                <a:sym typeface="Arvo"/>
              </a:rPr>
            </a:br>
            <a:br>
              <a:rPr sz="1400">
                <a:solidFill>
                  <a:srgbClr val="53585F"/>
                </a:solidFill>
                <a:latin typeface="+mn-lt"/>
                <a:ea typeface="+mn-ea"/>
                <a:cs typeface="+mn-cs"/>
                <a:sym typeface="Arvo"/>
              </a:rPr>
            </a:br>
            <a:r>
              <a:rPr sz="1400">
                <a:solidFill>
                  <a:srgbClr val="53585F"/>
                </a:solidFill>
                <a:latin typeface="+mn-lt"/>
                <a:ea typeface="+mn-ea"/>
                <a:cs typeface="+mn-cs"/>
                <a:sym typeface="Arvo"/>
              </a:rPr>
              <a:t>Aigner, W., Miksch, S., Müller, W., Schumann, H., &amp; Tominski, C. (2008). Visual methods for analyzing time-oriented data. IEEE transactions on visualization and computer graphics, 14(1), 47–60. doi:10.1109/TVCG.2007.70415 </a:t>
            </a:r>
            <a:endParaRPr sz="1400">
              <a:solidFill>
                <a:srgbClr val="53585F"/>
              </a:solidFill>
              <a:latin typeface="+mn-lt"/>
              <a:ea typeface="+mn-ea"/>
              <a:cs typeface="+mn-cs"/>
              <a:sym typeface="Arvo"/>
            </a:endParaRPr>
          </a:p>
          <a:p>
            <a:pPr lvl="0" algn="l" defTabSz="408940">
              <a:defRPr sz="1800"/>
            </a:pPr>
            <a:br>
              <a:rPr sz="1400">
                <a:solidFill>
                  <a:srgbClr val="53585F"/>
                </a:solidFill>
                <a:latin typeface="+mn-lt"/>
                <a:ea typeface="+mn-ea"/>
                <a:cs typeface="+mn-cs"/>
                <a:sym typeface="Arvo"/>
              </a:rPr>
            </a:br>
            <a:r>
              <a:rPr sz="1400">
                <a:solidFill>
                  <a:srgbClr val="53585F"/>
                </a:solidFill>
                <a:latin typeface="+mn-lt"/>
                <a:ea typeface="+mn-ea"/>
                <a:cs typeface="+mn-cs"/>
                <a:sym typeface="Arvo"/>
              </a:rPr>
              <a:t>Tversky, B., Kugelmass, S., &amp; Winter, A. (1991). Cross-cultural and developmental trends in graphic productions. Cognitive Psychology, 23, 515–557. doi:10.1016/0010-0285(91)90005-9</a:t>
            </a:r>
            <a:endParaRPr sz="1400">
              <a:solidFill>
                <a:srgbClr val="53585F"/>
              </a:solidFill>
              <a:latin typeface="+mn-lt"/>
              <a:ea typeface="+mn-ea"/>
              <a:cs typeface="+mn-cs"/>
              <a:sym typeface="Arvo"/>
            </a:endParaRPr>
          </a:p>
          <a:p>
            <a:pPr lvl="0" algn="l" defTabSz="408940">
              <a:defRPr sz="1800"/>
            </a:pPr>
            <a:endParaRPr sz="1400">
              <a:solidFill>
                <a:srgbClr val="53585F"/>
              </a:solidFill>
              <a:latin typeface="+mn-lt"/>
              <a:ea typeface="+mn-ea"/>
              <a:cs typeface="+mn-cs"/>
              <a:sym typeface="Arvo"/>
            </a:endParaRPr>
          </a:p>
          <a:p>
            <a:pPr lvl="0" algn="l" defTabSz="408940">
              <a:defRPr sz="1800"/>
            </a:pPr>
            <a:r>
              <a:rPr sz="1400">
                <a:solidFill>
                  <a:srgbClr val="53585F"/>
                </a:solidFill>
                <a:latin typeface="+mn-lt"/>
                <a:ea typeface="+mn-ea"/>
                <a:cs typeface="+mn-cs"/>
                <a:sym typeface="Arvo"/>
              </a:rPr>
              <a:t>Tversky, B. (2011). Visualizing Thought. Topics in Cognitive Science, 3(3), 499–535. doi:10.1111/j.1756-8765.2010.01113.x </a:t>
            </a:r>
            <a:br>
              <a:rPr sz="1400">
                <a:solidFill>
                  <a:srgbClr val="53585F"/>
                </a:solidFill>
                <a:latin typeface="+mn-lt"/>
                <a:ea typeface="+mn-ea"/>
                <a:cs typeface="+mn-cs"/>
                <a:sym typeface="Arvo"/>
              </a:rPr>
            </a:br>
            <a:endParaRPr sz="1400">
              <a:solidFill>
                <a:srgbClr val="53585F"/>
              </a:solidFill>
              <a:latin typeface="+mn-lt"/>
              <a:ea typeface="+mn-ea"/>
              <a:cs typeface="+mn-cs"/>
              <a:sym typeface="Arvo"/>
            </a:endParaRPr>
          </a:p>
          <a:p>
            <a:pPr lvl="0" algn="l" defTabSz="408940">
              <a:defRPr sz="1800"/>
            </a:pPr>
            <a:r>
              <a:rPr sz="1400">
                <a:solidFill>
                  <a:srgbClr val="53585F"/>
                </a:solidFill>
                <a:latin typeface="+mn-lt"/>
                <a:ea typeface="+mn-ea"/>
                <a:cs typeface="+mn-cs"/>
                <a:sym typeface="Arvo"/>
              </a:rPr>
              <a:t>Marsh, E., &amp; White, M. (2006). Content analysis: A flexible methodology. Library trends, 55(1), 22–45. doi:10.1353/lib.2006.0053</a:t>
            </a:r>
            <a:endParaRPr sz="1400">
              <a:solidFill>
                <a:srgbClr val="53585F"/>
              </a:solidFill>
              <a:latin typeface="+mn-lt"/>
              <a:ea typeface="+mn-ea"/>
              <a:cs typeface="+mn-cs"/>
              <a:sym typeface="Arvo"/>
            </a:endParaRPr>
          </a:p>
          <a:p>
            <a:pPr lvl="0" algn="l" defTabSz="408940">
              <a:defRPr sz="1800"/>
            </a:pPr>
            <a:endParaRPr sz="1400">
              <a:solidFill>
                <a:srgbClr val="53585F"/>
              </a:solidFill>
              <a:latin typeface="+mn-lt"/>
              <a:ea typeface="+mn-ea"/>
              <a:cs typeface="+mn-cs"/>
              <a:sym typeface="Arvo"/>
            </a:endParaRPr>
          </a:p>
          <a:p>
            <a:pPr lvl="0" algn="l" defTabSz="408940">
              <a:defRPr sz="1800"/>
            </a:pPr>
            <a:r>
              <a:rPr sz="1400">
                <a:solidFill>
                  <a:srgbClr val="53585F"/>
                </a:solidFill>
                <a:latin typeface="+mn-lt"/>
                <a:ea typeface="+mn-ea"/>
                <a:cs typeface="+mn-cs"/>
                <a:sym typeface="Arvo"/>
              </a:rPr>
              <a:t>Hayes, A. F., &amp; Krippendorff, K. (2007). Answering the Call for a Standard Reliability Measure for Coding Data. </a:t>
            </a:r>
            <a:r>
              <a:rPr i="1" sz="1400">
                <a:solidFill>
                  <a:srgbClr val="53585F"/>
                </a:solidFill>
                <a:latin typeface="+mn-lt"/>
                <a:ea typeface="+mn-ea"/>
                <a:cs typeface="+mn-cs"/>
                <a:sym typeface="Arvo"/>
              </a:rPr>
              <a:t>Communication Methods and Measures</a:t>
            </a:r>
            <a:r>
              <a:rPr sz="1400">
                <a:solidFill>
                  <a:srgbClr val="53585F"/>
                </a:solidFill>
                <a:latin typeface="+mn-lt"/>
                <a:ea typeface="+mn-ea"/>
                <a:cs typeface="+mn-cs"/>
                <a:sym typeface="Arvo"/>
              </a:rPr>
              <a:t>, </a:t>
            </a:r>
            <a:r>
              <a:rPr i="1" sz="1400">
                <a:solidFill>
                  <a:srgbClr val="53585F"/>
                </a:solidFill>
                <a:latin typeface="+mn-lt"/>
                <a:ea typeface="+mn-ea"/>
                <a:cs typeface="+mn-cs"/>
                <a:sym typeface="Arvo"/>
              </a:rPr>
              <a:t>1</a:t>
            </a:r>
            <a:r>
              <a:rPr sz="1400">
                <a:solidFill>
                  <a:srgbClr val="53585F"/>
                </a:solidFill>
                <a:latin typeface="+mn-lt"/>
                <a:ea typeface="+mn-ea"/>
                <a:cs typeface="+mn-cs"/>
                <a:sym typeface="Arvo"/>
              </a:rPr>
              <a:t>(1), 77–89. doi:10.1080/19312450709336664</a:t>
            </a:r>
            <a:endParaRPr sz="1400">
              <a:solidFill>
                <a:srgbClr val="53585F"/>
              </a:solidFill>
              <a:latin typeface="+mn-lt"/>
              <a:ea typeface="+mn-ea"/>
              <a:cs typeface="+mn-cs"/>
              <a:sym typeface="Arvo"/>
            </a:endParaRPr>
          </a:p>
        </p:txBody>
      </p:sp>
    </p:spTree>
  </p:cSld>
  <p:clrMapOvr>
    <a:masterClrMapping/>
  </p:clrMapOvr>
  <p:transition spd="slow" advClick="1">
    <p:dissolve/>
  </p:transition>
</p:sld>
</file>

<file path=ppt/slides/slide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9" name="Shape 69"/>
          <p:cNvSpPr/>
          <p:nvPr/>
        </p:nvSpPr>
        <p:spPr>
          <a:xfrm>
            <a:off x="2209800" y="8856133"/>
            <a:ext cx="10464800" cy="6858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lgn="r">
              <a:defRPr sz="2800">
                <a:solidFill>
                  <a:srgbClr val="53585F"/>
                </a:solidFill>
                <a:latin typeface="+mn-lt"/>
                <a:ea typeface="+mn-ea"/>
                <a:cs typeface="+mn-cs"/>
                <a:sym typeface="Arvo"/>
              </a:defRPr>
            </a:lvl1pPr>
          </a:lstStyle>
          <a:p>
            <a:pPr lvl="0">
              <a:defRPr sz="1800">
                <a:solidFill>
                  <a:srgbClr val="000000"/>
                </a:solidFill>
              </a:defRPr>
            </a:pPr>
            <a:r>
              <a:rPr sz="2800">
                <a:solidFill>
                  <a:srgbClr val="53585F"/>
                </a:solidFill>
              </a:rPr>
              <a:t>CONCEPTUAL FRAMEWORK</a:t>
            </a:r>
          </a:p>
        </p:txBody>
      </p:sp>
      <p:pic>
        <p:nvPicPr>
          <p:cNvPr id="70" name="pasted-image.pdf"/>
          <p:cNvPicPr/>
          <p:nvPr/>
        </p:nvPicPr>
        <p:blipFill>
          <a:blip r:embed="rId3">
            <a:alphaModFix amt="50000"/>
            <a:extLst/>
          </a:blip>
          <a:stretch>
            <a:fillRect/>
          </a:stretch>
        </p:blipFill>
        <p:spPr>
          <a:xfrm>
            <a:off x="11588750" y="0"/>
            <a:ext cx="1384300" cy="1371601"/>
          </a:xfrm>
          <a:prstGeom prst="rect">
            <a:avLst/>
          </a:prstGeom>
          <a:ln w="12700">
            <a:miter lim="400000"/>
          </a:ln>
        </p:spPr>
      </p:pic>
      <p:sp>
        <p:nvSpPr>
          <p:cNvPr id="71" name="Shape 71"/>
          <p:cNvSpPr/>
          <p:nvPr>
            <p:ph type="title"/>
          </p:nvPr>
        </p:nvSpPr>
        <p:spPr>
          <a:xfrm>
            <a:off x="639233" y="281384"/>
            <a:ext cx="11619840" cy="1611776"/>
          </a:xfrm>
          <a:prstGeom prst="rect">
            <a:avLst/>
          </a:prstGeom>
        </p:spPr>
        <p:txBody>
          <a:bodyPr/>
          <a:lstStyle/>
          <a:p>
            <a:pPr lvl="0">
              <a:defRPr sz="1800"/>
            </a:pPr>
            <a:r>
              <a:rPr sz="8000"/>
              <a:t>Time Use Research</a:t>
            </a:r>
          </a:p>
        </p:txBody>
      </p:sp>
      <p:sp>
        <p:nvSpPr>
          <p:cNvPr id="72" name="Shape 72"/>
          <p:cNvSpPr/>
          <p:nvPr/>
        </p:nvSpPr>
        <p:spPr>
          <a:xfrm>
            <a:off x="3610756" y="2912484"/>
            <a:ext cx="3288544" cy="3175505"/>
          </a:xfrm>
          <a:custGeom>
            <a:avLst/>
            <a:gdLst/>
            <a:ahLst/>
            <a:cxnLst>
              <a:cxn ang="0">
                <a:pos x="wd2" y="hd2"/>
              </a:cxn>
              <a:cxn ang="5400000">
                <a:pos x="wd2" y="hd2"/>
              </a:cxn>
              <a:cxn ang="10800000">
                <a:pos x="wd2" y="hd2"/>
              </a:cxn>
              <a:cxn ang="16200000">
                <a:pos x="wd2" y="hd2"/>
              </a:cxn>
            </a:cxnLst>
            <a:rect l="0" t="0" r="r" b="b"/>
            <a:pathLst>
              <a:path w="19679" h="19679" fill="norm" stroke="1"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blipFill>
            <a:blip r:embed="rId4"/>
          </a:blipFill>
          <a:ln w="12700">
            <a:miter lim="400000"/>
          </a:ln>
          <a:effectLst>
            <a:outerShdw sx="100000" sy="100000" kx="0" ky="0" algn="b" rotWithShape="0" blurRad="38100" dist="25400" dir="5400000">
              <a:srgbClr val="000000">
                <a:alpha val="50000"/>
              </a:srgbClr>
            </a:outerShdw>
          </a:effectLst>
          <a:extLst>
            <a:ext uri="{C572A759-6A51-4108-AA02-DFA0A04FC94B}">
              <ma14:wrappingTextBoxFlag xmlns:ma14="http://schemas.microsoft.com/office/mac/drawingml/2011/main" val="1"/>
            </a:ext>
          </a:extLst>
        </p:spPr>
        <p:txBody>
          <a:bodyPr lIns="0" tIns="0" rIns="0" bIns="0" anchor="ctr"/>
          <a:lstStyle>
            <a:lvl1pPr>
              <a:defRPr sz="2200">
                <a:solidFill>
                  <a:srgbClr val="FFFFFF"/>
                </a:solidFill>
                <a:latin typeface="Geneva"/>
                <a:ea typeface="Geneva"/>
                <a:cs typeface="Geneva"/>
                <a:sym typeface="Geneva"/>
              </a:defRPr>
            </a:lvl1pPr>
          </a:lstStyle>
          <a:p>
            <a:pPr lvl="0">
              <a:defRPr sz="1800">
                <a:solidFill>
                  <a:srgbClr val="000000"/>
                </a:solidFill>
              </a:defRPr>
            </a:pPr>
            <a:r>
              <a:rPr sz="2200">
                <a:solidFill>
                  <a:srgbClr val="FFFFFF"/>
                </a:solidFill>
              </a:rPr>
              <a:t>SOCIOLOGY</a:t>
            </a:r>
          </a:p>
        </p:txBody>
      </p:sp>
      <p:sp>
        <p:nvSpPr>
          <p:cNvPr id="73" name="Shape 73"/>
          <p:cNvSpPr/>
          <p:nvPr/>
        </p:nvSpPr>
        <p:spPr>
          <a:xfrm>
            <a:off x="4929674" y="4860735"/>
            <a:ext cx="2400385" cy="2351940"/>
          </a:xfrm>
          <a:custGeom>
            <a:avLst/>
            <a:gdLst/>
            <a:ahLst/>
            <a:cxnLst>
              <a:cxn ang="0">
                <a:pos x="wd2" y="hd2"/>
              </a:cxn>
              <a:cxn ang="5400000">
                <a:pos x="wd2" y="hd2"/>
              </a:cxn>
              <a:cxn ang="10800000">
                <a:pos x="wd2" y="hd2"/>
              </a:cxn>
              <a:cxn ang="16200000">
                <a:pos x="wd2" y="hd2"/>
              </a:cxn>
            </a:cxnLst>
            <a:rect l="0" t="0" r="r" b="b"/>
            <a:pathLst>
              <a:path w="19679" h="19679" fill="norm" stroke="1"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blipFill>
            <a:blip r:embed="rId5"/>
          </a:blipFill>
          <a:ln w="12700">
            <a:miter lim="400000"/>
          </a:ln>
          <a:effectLst>
            <a:outerShdw sx="100000" sy="100000" kx="0" ky="0" algn="b" rotWithShape="0" blurRad="50800" dist="12700" dir="0">
              <a:srgbClr val="000000">
                <a:alpha val="50000"/>
              </a:srgbClr>
            </a:outerShdw>
          </a:effectLst>
          <a:extLst>
            <a:ext uri="{C572A759-6A51-4108-AA02-DFA0A04FC94B}">
              <ma14:wrappingTextBoxFlag xmlns:ma14="http://schemas.microsoft.com/office/mac/drawingml/2011/main" val="1"/>
            </a:ext>
          </a:extLst>
        </p:spPr>
        <p:txBody>
          <a:bodyPr lIns="0" tIns="0" rIns="0" bIns="0" anchor="ctr"/>
          <a:lstStyle>
            <a:lvl1pPr>
              <a:defRPr sz="2200">
                <a:solidFill>
                  <a:srgbClr val="FFFFFF"/>
                </a:solidFill>
                <a:latin typeface="Geneva"/>
                <a:ea typeface="Geneva"/>
                <a:cs typeface="Geneva"/>
                <a:sym typeface="Geneva"/>
              </a:defRPr>
            </a:lvl1pPr>
          </a:lstStyle>
          <a:p>
            <a:pPr lvl="0">
              <a:defRPr sz="1800">
                <a:solidFill>
                  <a:srgbClr val="000000"/>
                </a:solidFill>
              </a:defRPr>
            </a:pPr>
            <a:r>
              <a:rPr sz="2200">
                <a:solidFill>
                  <a:srgbClr val="FFFFFF"/>
                </a:solidFill>
              </a:rPr>
              <a:t>PSYCHOLOGY</a:t>
            </a:r>
          </a:p>
        </p:txBody>
      </p:sp>
      <p:sp>
        <p:nvSpPr>
          <p:cNvPr id="74" name="Shape 74"/>
          <p:cNvSpPr/>
          <p:nvPr/>
        </p:nvSpPr>
        <p:spPr>
          <a:xfrm>
            <a:off x="6345482" y="3372711"/>
            <a:ext cx="2787946" cy="2674907"/>
          </a:xfrm>
          <a:custGeom>
            <a:avLst/>
            <a:gdLst/>
            <a:ahLst/>
            <a:cxnLst>
              <a:cxn ang="0">
                <a:pos x="wd2" y="hd2"/>
              </a:cxn>
              <a:cxn ang="5400000">
                <a:pos x="wd2" y="hd2"/>
              </a:cxn>
              <a:cxn ang="10800000">
                <a:pos x="wd2" y="hd2"/>
              </a:cxn>
              <a:cxn ang="16200000">
                <a:pos x="wd2" y="hd2"/>
              </a:cxn>
            </a:cxnLst>
            <a:rect l="0" t="0" r="r" b="b"/>
            <a:pathLst>
              <a:path w="19679" h="19679" fill="norm" stroke="1"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blipFill>
            <a:blip r:embed="rId6"/>
          </a:blipFill>
          <a:ln w="12700">
            <a:miter lim="400000"/>
          </a:ln>
          <a:effectLst>
            <a:outerShdw sx="100000" sy="100000" kx="0" ky="0" algn="b" rotWithShape="0" blurRad="25400" dist="25400" dir="2388334">
              <a:srgbClr val="000000">
                <a:alpha val="79310"/>
              </a:srgbClr>
            </a:outerShdw>
          </a:effectLst>
          <a:extLst>
            <a:ext uri="{C572A759-6A51-4108-AA02-DFA0A04FC94B}">
              <ma14:wrappingTextBoxFlag xmlns:ma14="http://schemas.microsoft.com/office/mac/drawingml/2011/main" val="1"/>
            </a:ext>
          </a:extLst>
        </p:spPr>
        <p:txBody>
          <a:bodyPr lIns="0" tIns="0" rIns="0" bIns="0" anchor="ctr"/>
          <a:lstStyle>
            <a:lvl1pPr>
              <a:defRPr sz="2200">
                <a:solidFill>
                  <a:srgbClr val="FFFFFF"/>
                </a:solidFill>
                <a:latin typeface="Geneva"/>
                <a:ea typeface="Geneva"/>
                <a:cs typeface="Geneva"/>
                <a:sym typeface="Geneva"/>
              </a:defRPr>
            </a:lvl1pPr>
          </a:lstStyle>
          <a:p>
            <a:pPr lvl="0">
              <a:defRPr sz="1800">
                <a:solidFill>
                  <a:srgbClr val="000000"/>
                </a:solidFill>
              </a:defRPr>
            </a:pPr>
            <a:r>
              <a:rPr sz="2200">
                <a:solidFill>
                  <a:srgbClr val="FFFFFF"/>
                </a:solidFill>
              </a:rPr>
              <a:t>ECONOMICS</a:t>
            </a:r>
          </a:p>
        </p:txBody>
      </p:sp>
      <p:sp>
        <p:nvSpPr>
          <p:cNvPr id="75" name="Shape 75"/>
          <p:cNvSpPr/>
          <p:nvPr/>
        </p:nvSpPr>
        <p:spPr>
          <a:xfrm>
            <a:off x="913485" y="3110317"/>
            <a:ext cx="2900984" cy="82004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defTabSz="457200">
              <a:defRPr i="1" sz="1600">
                <a:latin typeface="+mn-lt"/>
                <a:ea typeface="+mn-ea"/>
                <a:cs typeface="+mn-cs"/>
                <a:sym typeface="Arvo"/>
              </a:defRPr>
            </a:lvl1pPr>
          </a:lstStyle>
          <a:p>
            <a:pPr lvl="0">
              <a:defRPr i="0" sz="1800"/>
            </a:pPr>
            <a:r>
              <a:rPr i="1" sz="1600"/>
              <a:t>Exploring differences between societal groups</a:t>
            </a:r>
            <a:endParaRPr i="1" sz="1600"/>
          </a:p>
        </p:txBody>
      </p:sp>
      <p:sp>
        <p:nvSpPr>
          <p:cNvPr id="76" name="Shape 76"/>
          <p:cNvSpPr/>
          <p:nvPr/>
        </p:nvSpPr>
        <p:spPr>
          <a:xfrm>
            <a:off x="7568190" y="2711664"/>
            <a:ext cx="4655024" cy="82004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defTabSz="457200">
              <a:defRPr i="1" sz="1600">
                <a:latin typeface="+mn-lt"/>
                <a:ea typeface="+mn-ea"/>
                <a:cs typeface="+mn-cs"/>
                <a:sym typeface="Arvo"/>
              </a:defRPr>
            </a:lvl1pPr>
          </a:lstStyle>
          <a:p>
            <a:pPr lvl="0">
              <a:defRPr i="0" sz="1800"/>
            </a:pPr>
            <a:r>
              <a:rPr i="1" sz="1600"/>
              <a:t>Informing economic models and social accounting systems</a:t>
            </a:r>
            <a:endParaRPr i="1" sz="1600"/>
          </a:p>
        </p:txBody>
      </p:sp>
      <p:sp>
        <p:nvSpPr>
          <p:cNvPr id="77" name="Shape 77"/>
          <p:cNvSpPr/>
          <p:nvPr/>
        </p:nvSpPr>
        <p:spPr>
          <a:xfrm>
            <a:off x="1221891" y="6712141"/>
            <a:ext cx="4298921" cy="57874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defTabSz="457200">
              <a:defRPr i="1" sz="1600">
                <a:latin typeface="+mn-lt"/>
                <a:ea typeface="+mn-ea"/>
                <a:cs typeface="+mn-cs"/>
                <a:sym typeface="Arvo"/>
              </a:defRPr>
            </a:lvl1pPr>
          </a:lstStyle>
          <a:p>
            <a:pPr lvl="0">
              <a:defRPr i="0" sz="1800"/>
            </a:pPr>
            <a:r>
              <a:rPr i="1" sz="1600"/>
              <a:t>Exploring behavioral correlates and determinants</a:t>
            </a:r>
          </a:p>
        </p:txBody>
      </p:sp>
    </p:spTree>
  </p:cSld>
  <p:clrMapOvr>
    <a:masterClrMapping/>
  </p:clrMapOvr>
  <p:transition spd="fast" advClick="1">
    <p:push dir="l"/>
  </p:transition>
</p:sld>
</file>

<file path=ppt/slides/slide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81" name="pasted-image.png"/>
          <p:cNvPicPr/>
          <p:nvPr/>
        </p:nvPicPr>
        <p:blipFill>
          <a:blip r:embed="rId3">
            <a:extLst/>
          </a:blip>
          <a:stretch>
            <a:fillRect/>
          </a:stretch>
        </p:blipFill>
        <p:spPr>
          <a:xfrm>
            <a:off x="957304" y="2190453"/>
            <a:ext cx="11090192" cy="6368387"/>
          </a:xfrm>
          <a:prstGeom prst="rect">
            <a:avLst/>
          </a:prstGeom>
          <a:ln w="12700">
            <a:miter lim="400000"/>
          </a:ln>
        </p:spPr>
      </p:pic>
      <p:sp>
        <p:nvSpPr>
          <p:cNvPr id="82" name="Shape 82"/>
          <p:cNvSpPr/>
          <p:nvPr/>
        </p:nvSpPr>
        <p:spPr>
          <a:xfrm>
            <a:off x="2209800" y="8856133"/>
            <a:ext cx="10464800" cy="6858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lgn="r">
              <a:defRPr sz="2800">
                <a:solidFill>
                  <a:srgbClr val="53585F"/>
                </a:solidFill>
                <a:latin typeface="+mn-lt"/>
                <a:ea typeface="+mn-ea"/>
                <a:cs typeface="+mn-cs"/>
                <a:sym typeface="Arvo"/>
              </a:defRPr>
            </a:lvl1pPr>
          </a:lstStyle>
          <a:p>
            <a:pPr lvl="0">
              <a:defRPr sz="1800">
                <a:solidFill>
                  <a:srgbClr val="000000"/>
                </a:solidFill>
              </a:defRPr>
            </a:pPr>
            <a:r>
              <a:rPr sz="2800">
                <a:solidFill>
                  <a:srgbClr val="53585F"/>
                </a:solidFill>
              </a:rPr>
              <a:t>CONCEPTUAL FRAMEWORK</a:t>
            </a:r>
          </a:p>
        </p:txBody>
      </p:sp>
      <p:pic>
        <p:nvPicPr>
          <p:cNvPr id="83" name="pasted-image.pdf"/>
          <p:cNvPicPr/>
          <p:nvPr/>
        </p:nvPicPr>
        <p:blipFill>
          <a:blip r:embed="rId4">
            <a:alphaModFix amt="50000"/>
            <a:extLst/>
          </a:blip>
          <a:stretch>
            <a:fillRect/>
          </a:stretch>
        </p:blipFill>
        <p:spPr>
          <a:xfrm>
            <a:off x="11588750" y="0"/>
            <a:ext cx="1384300" cy="1371601"/>
          </a:xfrm>
          <a:prstGeom prst="rect">
            <a:avLst/>
          </a:prstGeom>
          <a:ln w="12700">
            <a:miter lim="400000"/>
          </a:ln>
        </p:spPr>
      </p:pic>
      <p:sp>
        <p:nvSpPr>
          <p:cNvPr id="84" name="Shape 84"/>
          <p:cNvSpPr/>
          <p:nvPr>
            <p:ph type="title"/>
          </p:nvPr>
        </p:nvSpPr>
        <p:spPr>
          <a:xfrm>
            <a:off x="639233" y="281384"/>
            <a:ext cx="11619840" cy="1611776"/>
          </a:xfrm>
          <a:prstGeom prst="rect">
            <a:avLst/>
          </a:prstGeom>
        </p:spPr>
        <p:txBody>
          <a:bodyPr/>
          <a:lstStyle/>
          <a:p>
            <a:pPr lvl="0">
              <a:defRPr sz="1800"/>
            </a:pPr>
            <a:r>
              <a:rPr sz="8000"/>
              <a:t>Data Collection</a:t>
            </a:r>
          </a:p>
        </p:txBody>
      </p:sp>
      <p:sp>
        <p:nvSpPr>
          <p:cNvPr id="85" name="Shape 85"/>
          <p:cNvSpPr/>
          <p:nvPr/>
        </p:nvSpPr>
        <p:spPr>
          <a:xfrm>
            <a:off x="6815666" y="2190453"/>
            <a:ext cx="5497712" cy="6368387"/>
          </a:xfrm>
          <a:prstGeom prst="rect">
            <a:avLst/>
          </a:prstGeom>
          <a:solidFill>
            <a:srgbClr val="DCDEE0">
              <a:alpha val="72238"/>
            </a:srgbClr>
          </a:solidFill>
          <a:ln w="12700">
            <a:miter lim="400000"/>
          </a:ln>
        </p:spPr>
        <p:txBody>
          <a:bodyPr lIns="0" tIns="0" rIns="0" bIns="0" anchor="ctr"/>
          <a:lstStyle/>
          <a:p>
            <a:pPr lvl="0">
              <a:defRPr sz="2400"/>
            </a:pPr>
          </a:p>
        </p:txBody>
      </p:sp>
      <p:sp>
        <p:nvSpPr>
          <p:cNvPr id="86" name="Shape 86"/>
          <p:cNvSpPr/>
          <p:nvPr/>
        </p:nvSpPr>
        <p:spPr>
          <a:xfrm>
            <a:off x="758040" y="9008533"/>
            <a:ext cx="10604227" cy="3810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lgn="l">
              <a:defRPr sz="1800">
                <a:solidFill>
                  <a:srgbClr val="53585F"/>
                </a:solidFill>
              </a:defRPr>
            </a:lvl1pPr>
          </a:lstStyle>
          <a:p>
            <a:pPr lvl="0">
              <a:defRPr>
                <a:solidFill>
                  <a:srgbClr val="000000"/>
                </a:solidFill>
              </a:defRPr>
            </a:pPr>
            <a:r>
              <a:rPr>
                <a:solidFill>
                  <a:srgbClr val="53585F"/>
                </a:solidFill>
              </a:rPr>
              <a:t>(Eurostat, 2008)</a:t>
            </a:r>
          </a:p>
        </p:txBody>
      </p:sp>
    </p:spTree>
  </p:cSld>
  <p:clrMapOvr>
    <a:masterClrMapping/>
  </p:clrMapOvr>
  <p:transition spd="fast" advClick="1">
    <p:push dir="l"/>
  </p:transition>
</p:sld>
</file>

<file path=ppt/slides/slide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0" name="Shape 90"/>
          <p:cNvSpPr/>
          <p:nvPr>
            <p:ph type="body" idx="1"/>
          </p:nvPr>
        </p:nvSpPr>
        <p:spPr>
          <a:xfrm>
            <a:off x="821266" y="3158066"/>
            <a:ext cx="3155488" cy="1130301"/>
          </a:xfrm>
          <a:prstGeom prst="rect">
            <a:avLst/>
          </a:prstGeom>
        </p:spPr>
        <p:txBody>
          <a:bodyPr/>
          <a:lstStyle>
            <a:lvl1pPr algn="l">
              <a:defRPr sz="2800">
                <a:latin typeface="+mn-lt"/>
                <a:ea typeface="+mn-ea"/>
                <a:cs typeface="+mn-cs"/>
                <a:sym typeface="Arvo"/>
              </a:defRPr>
            </a:lvl1pPr>
          </a:lstStyle>
          <a:p>
            <a:pPr lvl="0">
              <a:defRPr sz="1800"/>
            </a:pPr>
            <a:r>
              <a:rPr sz="2800"/>
              <a:t>duration</a:t>
            </a:r>
          </a:p>
        </p:txBody>
      </p:sp>
      <p:sp>
        <p:nvSpPr>
          <p:cNvPr id="91" name="Shape 91"/>
          <p:cNvSpPr/>
          <p:nvPr/>
        </p:nvSpPr>
        <p:spPr>
          <a:xfrm>
            <a:off x="2209800" y="8856133"/>
            <a:ext cx="10464800" cy="6858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lgn="r">
              <a:defRPr sz="2800">
                <a:solidFill>
                  <a:srgbClr val="53585F"/>
                </a:solidFill>
                <a:latin typeface="+mn-lt"/>
                <a:ea typeface="+mn-ea"/>
                <a:cs typeface="+mn-cs"/>
                <a:sym typeface="Arvo"/>
              </a:defRPr>
            </a:lvl1pPr>
          </a:lstStyle>
          <a:p>
            <a:pPr lvl="0">
              <a:defRPr sz="1800">
                <a:solidFill>
                  <a:srgbClr val="000000"/>
                </a:solidFill>
              </a:defRPr>
            </a:pPr>
            <a:r>
              <a:rPr sz="2800">
                <a:solidFill>
                  <a:srgbClr val="53585F"/>
                </a:solidFill>
              </a:rPr>
              <a:t>CONCEPTUAL FRAMEWORK</a:t>
            </a:r>
          </a:p>
        </p:txBody>
      </p:sp>
      <p:pic>
        <p:nvPicPr>
          <p:cNvPr id="92" name="pasted-image.pdf"/>
          <p:cNvPicPr/>
          <p:nvPr/>
        </p:nvPicPr>
        <p:blipFill>
          <a:blip r:embed="rId3">
            <a:alphaModFix amt="50000"/>
            <a:extLst/>
          </a:blip>
          <a:stretch>
            <a:fillRect/>
          </a:stretch>
        </p:blipFill>
        <p:spPr>
          <a:xfrm>
            <a:off x="11588750" y="0"/>
            <a:ext cx="1384300" cy="1371601"/>
          </a:xfrm>
          <a:prstGeom prst="rect">
            <a:avLst/>
          </a:prstGeom>
          <a:ln w="12700">
            <a:miter lim="400000"/>
          </a:ln>
        </p:spPr>
      </p:pic>
      <p:sp>
        <p:nvSpPr>
          <p:cNvPr id="93" name="Shape 93"/>
          <p:cNvSpPr/>
          <p:nvPr/>
        </p:nvSpPr>
        <p:spPr>
          <a:xfrm>
            <a:off x="4004733" y="3158066"/>
            <a:ext cx="3155488" cy="1130301"/>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lvl1pPr algn="l">
              <a:defRPr sz="2800">
                <a:latin typeface="+mn-lt"/>
                <a:ea typeface="+mn-ea"/>
                <a:cs typeface="+mn-cs"/>
                <a:sym typeface="Arvo"/>
              </a:defRPr>
            </a:lvl1pPr>
          </a:lstStyle>
          <a:p>
            <a:pPr lvl="0">
              <a:defRPr sz="1800"/>
            </a:pPr>
            <a:r>
              <a:rPr sz="2800"/>
              <a:t>timing</a:t>
            </a:r>
          </a:p>
        </p:txBody>
      </p:sp>
      <p:sp>
        <p:nvSpPr>
          <p:cNvPr id="94" name="Shape 94"/>
          <p:cNvSpPr/>
          <p:nvPr/>
        </p:nvSpPr>
        <p:spPr>
          <a:xfrm>
            <a:off x="6917266" y="3158066"/>
            <a:ext cx="3155488" cy="1130301"/>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lvl1pPr algn="l">
              <a:defRPr sz="2800">
                <a:latin typeface="+mn-lt"/>
                <a:ea typeface="+mn-ea"/>
                <a:cs typeface="+mn-cs"/>
                <a:sym typeface="Arvo"/>
              </a:defRPr>
            </a:lvl1pPr>
          </a:lstStyle>
          <a:p>
            <a:pPr lvl="0">
              <a:defRPr sz="1800"/>
            </a:pPr>
            <a:r>
              <a:rPr sz="2800"/>
              <a:t>sequence</a:t>
            </a:r>
          </a:p>
        </p:txBody>
      </p:sp>
      <p:sp>
        <p:nvSpPr>
          <p:cNvPr id="95" name="Shape 95"/>
          <p:cNvSpPr/>
          <p:nvPr/>
        </p:nvSpPr>
        <p:spPr>
          <a:xfrm>
            <a:off x="10088033" y="3158066"/>
            <a:ext cx="3155488" cy="1130301"/>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lvl1pPr algn="l">
              <a:defRPr sz="2800">
                <a:latin typeface="+mn-lt"/>
                <a:ea typeface="+mn-ea"/>
                <a:cs typeface="+mn-cs"/>
                <a:sym typeface="Arvo"/>
              </a:defRPr>
            </a:lvl1pPr>
          </a:lstStyle>
          <a:p>
            <a:pPr lvl="0">
              <a:defRPr sz="1800"/>
            </a:pPr>
            <a:r>
              <a:rPr sz="2800"/>
              <a:t>frequency</a:t>
            </a:r>
          </a:p>
        </p:txBody>
      </p:sp>
      <p:sp>
        <p:nvSpPr>
          <p:cNvPr id="96" name="Shape 96"/>
          <p:cNvSpPr/>
          <p:nvPr/>
        </p:nvSpPr>
        <p:spPr>
          <a:xfrm flipV="1">
            <a:off x="3064404" y="3958761"/>
            <a:ext cx="1" cy="2496478"/>
          </a:xfrm>
          <a:prstGeom prst="line">
            <a:avLst/>
          </a:prstGeom>
          <a:ln w="25400">
            <a:solidFill/>
            <a:miter lim="400000"/>
          </a:ln>
        </p:spPr>
        <p:txBody>
          <a:bodyPr lIns="50800" tIns="50800" rIns="50800" bIns="50800" anchor="ctr"/>
          <a:lstStyle/>
          <a:p>
            <a:pPr lvl="0">
              <a:defRPr sz="2400"/>
            </a:pPr>
          </a:p>
        </p:txBody>
      </p:sp>
      <p:sp>
        <p:nvSpPr>
          <p:cNvPr id="97" name="Shape 97"/>
          <p:cNvSpPr/>
          <p:nvPr/>
        </p:nvSpPr>
        <p:spPr>
          <a:xfrm flipV="1">
            <a:off x="6315868" y="3958761"/>
            <a:ext cx="1" cy="2496478"/>
          </a:xfrm>
          <a:prstGeom prst="line">
            <a:avLst/>
          </a:prstGeom>
          <a:ln w="25400">
            <a:solidFill/>
            <a:miter lim="400000"/>
          </a:ln>
        </p:spPr>
        <p:txBody>
          <a:bodyPr lIns="50800" tIns="50800" rIns="50800" bIns="50800" anchor="ctr"/>
          <a:lstStyle/>
          <a:p>
            <a:pPr lvl="0">
              <a:defRPr sz="2400"/>
            </a:pPr>
          </a:p>
        </p:txBody>
      </p:sp>
      <p:sp>
        <p:nvSpPr>
          <p:cNvPr id="98" name="Shape 98"/>
          <p:cNvSpPr/>
          <p:nvPr/>
        </p:nvSpPr>
        <p:spPr>
          <a:xfrm flipV="1">
            <a:off x="9541403" y="3958761"/>
            <a:ext cx="1" cy="2496478"/>
          </a:xfrm>
          <a:prstGeom prst="line">
            <a:avLst/>
          </a:prstGeom>
          <a:ln w="25400">
            <a:solidFill/>
            <a:miter lim="400000"/>
          </a:ln>
        </p:spPr>
        <p:txBody>
          <a:bodyPr lIns="50800" tIns="50800" rIns="50800" bIns="50800" anchor="ctr"/>
          <a:lstStyle/>
          <a:p>
            <a:pPr lvl="0">
              <a:defRPr sz="2400"/>
            </a:pPr>
          </a:p>
        </p:txBody>
      </p:sp>
      <p:sp>
        <p:nvSpPr>
          <p:cNvPr id="99" name="Shape 99"/>
          <p:cNvSpPr/>
          <p:nvPr/>
        </p:nvSpPr>
        <p:spPr>
          <a:xfrm>
            <a:off x="649750" y="4250266"/>
            <a:ext cx="2453284" cy="1130301"/>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lvl1pPr algn="l">
              <a:defRPr i="1" sz="1900">
                <a:latin typeface="+mn-lt"/>
                <a:ea typeface="+mn-ea"/>
                <a:cs typeface="+mn-cs"/>
                <a:sym typeface="Arvo"/>
              </a:defRPr>
            </a:lvl1pPr>
          </a:lstStyle>
          <a:p>
            <a:pPr lvl="0">
              <a:defRPr i="0" sz="1800"/>
            </a:pPr>
            <a:r>
              <a:rPr i="1" sz="1900"/>
              <a:t>quantity of time</a:t>
            </a:r>
          </a:p>
        </p:txBody>
      </p:sp>
      <p:sp>
        <p:nvSpPr>
          <p:cNvPr id="100" name="Shape 100"/>
          <p:cNvSpPr/>
          <p:nvPr/>
        </p:nvSpPr>
        <p:spPr>
          <a:xfrm>
            <a:off x="3943019" y="4250266"/>
            <a:ext cx="2171304" cy="1130301"/>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lvl1pPr algn="l">
              <a:defRPr i="1" sz="1900">
                <a:latin typeface="+mn-lt"/>
                <a:ea typeface="+mn-ea"/>
                <a:cs typeface="+mn-cs"/>
                <a:sym typeface="Arvo"/>
              </a:defRPr>
            </a:lvl1pPr>
          </a:lstStyle>
          <a:p>
            <a:pPr lvl="0">
              <a:defRPr i="0" sz="1800"/>
            </a:pPr>
            <a:r>
              <a:rPr i="1" sz="1900"/>
              <a:t>time of day</a:t>
            </a:r>
          </a:p>
        </p:txBody>
      </p:sp>
      <p:sp>
        <p:nvSpPr>
          <p:cNvPr id="101" name="Shape 101"/>
          <p:cNvSpPr/>
          <p:nvPr/>
        </p:nvSpPr>
        <p:spPr>
          <a:xfrm>
            <a:off x="6791094" y="4250266"/>
            <a:ext cx="2376686" cy="1130301"/>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lvl1pPr algn="l">
              <a:defRPr i="1" sz="1900">
                <a:latin typeface="+mn-lt"/>
                <a:ea typeface="+mn-ea"/>
                <a:cs typeface="+mn-cs"/>
                <a:sym typeface="Arvo"/>
              </a:defRPr>
            </a:lvl1pPr>
          </a:lstStyle>
          <a:p>
            <a:pPr lvl="0">
              <a:defRPr i="0" sz="1800"/>
            </a:pPr>
            <a:r>
              <a:rPr i="1" sz="1900"/>
              <a:t>order of activities</a:t>
            </a:r>
          </a:p>
        </p:txBody>
      </p:sp>
      <p:sp>
        <p:nvSpPr>
          <p:cNvPr id="102" name="Shape 102"/>
          <p:cNvSpPr/>
          <p:nvPr/>
        </p:nvSpPr>
        <p:spPr>
          <a:xfrm>
            <a:off x="9719204" y="4250266"/>
            <a:ext cx="3108293" cy="1130301"/>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lvl1pPr algn="l">
              <a:defRPr i="1" sz="1900">
                <a:latin typeface="+mn-lt"/>
                <a:ea typeface="+mn-ea"/>
                <a:cs typeface="+mn-cs"/>
                <a:sym typeface="Arvo"/>
              </a:defRPr>
            </a:lvl1pPr>
          </a:lstStyle>
          <a:p>
            <a:pPr lvl="0">
              <a:defRPr i="0" sz="1800"/>
            </a:pPr>
            <a:r>
              <a:rPr i="1" sz="1900"/>
              <a:t>number of occurrences</a:t>
            </a:r>
          </a:p>
        </p:txBody>
      </p:sp>
      <p:sp>
        <p:nvSpPr>
          <p:cNvPr id="103" name="Shape 103"/>
          <p:cNvSpPr/>
          <p:nvPr/>
        </p:nvSpPr>
        <p:spPr>
          <a:xfrm>
            <a:off x="623821" y="5060950"/>
            <a:ext cx="2453284" cy="1130300"/>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lvl1pPr algn="l">
              <a:defRPr sz="1900">
                <a:latin typeface="+mn-lt"/>
                <a:ea typeface="+mn-ea"/>
                <a:cs typeface="+mn-cs"/>
                <a:sym typeface="Arvo"/>
              </a:defRPr>
            </a:lvl1pPr>
          </a:lstStyle>
          <a:p>
            <a:pPr lvl="0">
              <a:defRPr sz="1800"/>
            </a:pPr>
            <a:r>
              <a:rPr sz="1900"/>
              <a:t>How much time do I spend studying ?</a:t>
            </a:r>
          </a:p>
        </p:txBody>
      </p:sp>
      <p:sp>
        <p:nvSpPr>
          <p:cNvPr id="104" name="Shape 104"/>
          <p:cNvSpPr/>
          <p:nvPr/>
        </p:nvSpPr>
        <p:spPr>
          <a:xfrm>
            <a:off x="3638053" y="5060950"/>
            <a:ext cx="2453284" cy="1130300"/>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lvl1pPr algn="l">
              <a:defRPr sz="1900">
                <a:latin typeface="+mn-lt"/>
                <a:ea typeface="+mn-ea"/>
                <a:cs typeface="+mn-cs"/>
                <a:sym typeface="Arvo"/>
              </a:defRPr>
            </a:lvl1pPr>
          </a:lstStyle>
          <a:p>
            <a:pPr lvl="0">
              <a:defRPr sz="1800"/>
            </a:pPr>
            <a:r>
              <a:rPr sz="1900"/>
              <a:t>What time of day do I study?</a:t>
            </a:r>
          </a:p>
        </p:txBody>
      </p:sp>
      <p:sp>
        <p:nvSpPr>
          <p:cNvPr id="105" name="Shape 105"/>
          <p:cNvSpPr/>
          <p:nvPr/>
        </p:nvSpPr>
        <p:spPr>
          <a:xfrm>
            <a:off x="6826018" y="5060950"/>
            <a:ext cx="2453283" cy="1130300"/>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lvl1pPr algn="l">
              <a:defRPr sz="1900">
                <a:latin typeface="+mn-lt"/>
                <a:ea typeface="+mn-ea"/>
                <a:cs typeface="+mn-cs"/>
                <a:sym typeface="Arvo"/>
              </a:defRPr>
            </a:lvl1pPr>
          </a:lstStyle>
          <a:p>
            <a:pPr lvl="0">
              <a:defRPr sz="1800"/>
            </a:pPr>
            <a:r>
              <a:rPr sz="1900"/>
              <a:t>What do I do before and after studying?</a:t>
            </a:r>
          </a:p>
        </p:txBody>
      </p:sp>
      <p:sp>
        <p:nvSpPr>
          <p:cNvPr id="106" name="Shape 106"/>
          <p:cNvSpPr/>
          <p:nvPr/>
        </p:nvSpPr>
        <p:spPr>
          <a:xfrm>
            <a:off x="9903750" y="5082116"/>
            <a:ext cx="2453284" cy="1130301"/>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lvl1pPr algn="l">
              <a:defRPr sz="1900">
                <a:latin typeface="+mn-lt"/>
                <a:ea typeface="+mn-ea"/>
                <a:cs typeface="+mn-cs"/>
                <a:sym typeface="Arvo"/>
              </a:defRPr>
            </a:lvl1pPr>
          </a:lstStyle>
          <a:p>
            <a:pPr lvl="0">
              <a:defRPr sz="1800"/>
            </a:pPr>
            <a:r>
              <a:rPr sz="1900"/>
              <a:t>How many times a day do I study?</a:t>
            </a:r>
          </a:p>
        </p:txBody>
      </p:sp>
      <p:sp>
        <p:nvSpPr>
          <p:cNvPr id="107" name="Shape 107"/>
          <p:cNvSpPr/>
          <p:nvPr>
            <p:ph type="title"/>
          </p:nvPr>
        </p:nvSpPr>
        <p:spPr>
          <a:xfrm>
            <a:off x="639233" y="281384"/>
            <a:ext cx="11619840" cy="1611776"/>
          </a:xfrm>
          <a:prstGeom prst="rect">
            <a:avLst/>
          </a:prstGeom>
        </p:spPr>
        <p:txBody>
          <a:bodyPr/>
          <a:lstStyle/>
          <a:p>
            <a:pPr lvl="0">
              <a:defRPr sz="1800"/>
            </a:pPr>
            <a:r>
              <a:rPr sz="8000"/>
              <a:t>Data Analysis</a:t>
            </a:r>
          </a:p>
        </p:txBody>
      </p:sp>
    </p:spTree>
  </p:cSld>
  <p:clrMapOvr>
    <a:masterClrMapping/>
  </p:clrMapOvr>
  <p:transition spd="fast" advClick="1">
    <p:push dir="l"/>
  </p:transition>
</p:sld>
</file>

<file path=ppt/slides/slide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11" name="pasted-image.pdf"/>
          <p:cNvPicPr/>
          <p:nvPr/>
        </p:nvPicPr>
        <p:blipFill>
          <a:blip r:embed="rId3">
            <a:alphaModFix amt="50000"/>
            <a:extLst/>
          </a:blip>
          <a:stretch>
            <a:fillRect/>
          </a:stretch>
        </p:blipFill>
        <p:spPr>
          <a:xfrm>
            <a:off x="11588750" y="0"/>
            <a:ext cx="1384300" cy="1371601"/>
          </a:xfrm>
          <a:prstGeom prst="rect">
            <a:avLst/>
          </a:prstGeom>
          <a:ln w="12700">
            <a:miter lim="400000"/>
          </a:ln>
        </p:spPr>
      </p:pic>
      <p:sp>
        <p:nvSpPr>
          <p:cNvPr id="112" name="Shape 112"/>
          <p:cNvSpPr/>
          <p:nvPr/>
        </p:nvSpPr>
        <p:spPr>
          <a:xfrm>
            <a:off x="692480" y="3862916"/>
            <a:ext cx="11619840" cy="25019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r">
              <a:defRPr sz="2800">
                <a:solidFill>
                  <a:srgbClr val="53585F"/>
                </a:solidFill>
                <a:latin typeface="+mn-lt"/>
                <a:ea typeface="+mn-ea"/>
                <a:cs typeface="+mn-cs"/>
                <a:sym typeface="Arvo"/>
              </a:defRPr>
            </a:lvl1pPr>
          </a:lstStyle>
          <a:p>
            <a:pPr lvl="0">
              <a:defRPr sz="1800">
                <a:solidFill>
                  <a:srgbClr val="000000"/>
                </a:solidFill>
              </a:defRPr>
            </a:pPr>
            <a:r>
              <a:rPr sz="2800">
                <a:solidFill>
                  <a:srgbClr val="53585F"/>
                </a:solidFill>
              </a:rPr>
              <a:t>As soon as we have come into being we cannot take time off from our bodily existence. We have to leave a space-time trace in the world. And we share this condition with all other living and nonliving entities. As long as something exists it must be somewhere.</a:t>
            </a:r>
            <a:endParaRPr sz="1200">
              <a:solidFill>
                <a:srgbClr val="53585F"/>
              </a:solidFill>
              <a:latin typeface="Times"/>
              <a:ea typeface="Times"/>
              <a:cs typeface="Times"/>
              <a:sym typeface="Times"/>
            </a:endParaRPr>
          </a:p>
        </p:txBody>
      </p:sp>
      <p:sp>
        <p:nvSpPr>
          <p:cNvPr id="113" name="Shape 113"/>
          <p:cNvSpPr/>
          <p:nvPr/>
        </p:nvSpPr>
        <p:spPr>
          <a:xfrm>
            <a:off x="758040" y="9008533"/>
            <a:ext cx="10604227" cy="3810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lgn="l">
              <a:defRPr sz="1800">
                <a:solidFill>
                  <a:srgbClr val="53585F"/>
                </a:solidFill>
              </a:defRPr>
            </a:lvl1pPr>
          </a:lstStyle>
          <a:p>
            <a:pPr lvl="0">
              <a:defRPr>
                <a:solidFill>
                  <a:srgbClr val="000000"/>
                </a:solidFill>
              </a:defRPr>
            </a:pPr>
            <a:r>
              <a:rPr>
                <a:solidFill>
                  <a:srgbClr val="53585F"/>
                </a:solidFill>
              </a:rPr>
              <a:t>(Hägerstrand, 1989, p. 4)</a:t>
            </a:r>
          </a:p>
        </p:txBody>
      </p:sp>
    </p:spTree>
  </p:cSld>
  <p:clrMapOvr>
    <a:masterClrMapping/>
  </p:clrMapOvr>
  <p:transition spd="fast" advClick="1">
    <p:push dir="l"/>
  </p:transition>
</p:sld>
</file>

<file path=ppt/slides/slide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17" name="Shape 117"/>
          <p:cNvSpPr/>
          <p:nvPr/>
        </p:nvSpPr>
        <p:spPr>
          <a:xfrm>
            <a:off x="2209800" y="8856133"/>
            <a:ext cx="10464800" cy="6858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lgn="r">
              <a:defRPr sz="2800">
                <a:solidFill>
                  <a:srgbClr val="53585F"/>
                </a:solidFill>
                <a:latin typeface="+mn-lt"/>
                <a:ea typeface="+mn-ea"/>
                <a:cs typeface="+mn-cs"/>
                <a:sym typeface="Arvo"/>
              </a:defRPr>
            </a:lvl1pPr>
          </a:lstStyle>
          <a:p>
            <a:pPr lvl="0">
              <a:defRPr sz="1800">
                <a:solidFill>
                  <a:srgbClr val="000000"/>
                </a:solidFill>
              </a:defRPr>
            </a:pPr>
            <a:r>
              <a:rPr sz="2800">
                <a:solidFill>
                  <a:srgbClr val="53585F"/>
                </a:solidFill>
              </a:rPr>
              <a:t>CONCEPTUAL FRAMEWORK</a:t>
            </a:r>
          </a:p>
        </p:txBody>
      </p:sp>
      <p:pic>
        <p:nvPicPr>
          <p:cNvPr id="118" name="pasted-image.pdf"/>
          <p:cNvPicPr/>
          <p:nvPr/>
        </p:nvPicPr>
        <p:blipFill>
          <a:blip r:embed="rId3">
            <a:alphaModFix amt="50000"/>
            <a:extLst/>
          </a:blip>
          <a:stretch>
            <a:fillRect/>
          </a:stretch>
        </p:blipFill>
        <p:spPr>
          <a:xfrm>
            <a:off x="11588750" y="0"/>
            <a:ext cx="1384300" cy="1371601"/>
          </a:xfrm>
          <a:prstGeom prst="rect">
            <a:avLst/>
          </a:prstGeom>
          <a:ln w="12700">
            <a:miter lim="400000"/>
          </a:ln>
        </p:spPr>
      </p:pic>
      <p:sp>
        <p:nvSpPr>
          <p:cNvPr id="119" name="Shape 119"/>
          <p:cNvSpPr/>
          <p:nvPr>
            <p:ph type="title"/>
          </p:nvPr>
        </p:nvSpPr>
        <p:spPr>
          <a:xfrm>
            <a:off x="639233" y="281384"/>
            <a:ext cx="11619840" cy="1611776"/>
          </a:xfrm>
          <a:prstGeom prst="rect">
            <a:avLst/>
          </a:prstGeom>
        </p:spPr>
        <p:txBody>
          <a:bodyPr/>
          <a:lstStyle/>
          <a:p>
            <a:pPr lvl="0">
              <a:defRPr sz="1800"/>
            </a:pPr>
            <a:r>
              <a:rPr sz="8000"/>
              <a:t>Time Geography</a:t>
            </a:r>
          </a:p>
        </p:txBody>
      </p:sp>
      <p:pic>
        <p:nvPicPr>
          <p:cNvPr id="120" name="2.stations.png"/>
          <p:cNvPicPr/>
          <p:nvPr/>
        </p:nvPicPr>
        <p:blipFill>
          <a:blip r:embed="rId4">
            <a:extLst/>
          </a:blip>
          <a:stretch>
            <a:fillRect/>
          </a:stretch>
        </p:blipFill>
        <p:spPr>
          <a:xfrm>
            <a:off x="1633177" y="2123446"/>
            <a:ext cx="6502401" cy="6502401"/>
          </a:xfrm>
          <a:prstGeom prst="rect">
            <a:avLst/>
          </a:prstGeom>
          <a:ln w="12700">
            <a:miter lim="400000"/>
          </a:ln>
        </p:spPr>
      </p:pic>
      <p:sp>
        <p:nvSpPr>
          <p:cNvPr id="121" name="Shape 121"/>
          <p:cNvSpPr/>
          <p:nvPr/>
        </p:nvSpPr>
        <p:spPr>
          <a:xfrm>
            <a:off x="8937514" y="3052774"/>
            <a:ext cx="2070274" cy="364805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lvl="0" algn="r">
              <a:defRPr sz="1800"/>
            </a:pPr>
            <a:r>
              <a:rPr sz="2800">
                <a:solidFill>
                  <a:srgbClr val="53585F"/>
                </a:solidFill>
                <a:latin typeface="+mn-lt"/>
                <a:ea typeface="+mn-ea"/>
                <a:cs typeface="+mn-cs"/>
                <a:sym typeface="Arvo"/>
              </a:rPr>
              <a:t>resources</a:t>
            </a:r>
            <a:br>
              <a:rPr sz="2800">
                <a:solidFill>
                  <a:srgbClr val="53585F"/>
                </a:solidFill>
                <a:latin typeface="+mn-lt"/>
                <a:ea typeface="+mn-ea"/>
                <a:cs typeface="+mn-cs"/>
                <a:sym typeface="Arvo"/>
              </a:rPr>
            </a:br>
            <a:r>
              <a:rPr sz="2800">
                <a:solidFill>
                  <a:srgbClr val="53585F"/>
                </a:solidFill>
                <a:latin typeface="+mn-lt"/>
                <a:ea typeface="+mn-ea"/>
                <a:cs typeface="+mn-cs"/>
                <a:sym typeface="Arvo"/>
              </a:rPr>
              <a:t>goals</a:t>
            </a:r>
            <a:endParaRPr sz="2800">
              <a:solidFill>
                <a:srgbClr val="53585F"/>
              </a:solidFill>
              <a:latin typeface="+mn-lt"/>
              <a:ea typeface="+mn-ea"/>
              <a:cs typeface="+mn-cs"/>
              <a:sym typeface="Arvo"/>
            </a:endParaRPr>
          </a:p>
          <a:p>
            <a:pPr lvl="0" algn="r">
              <a:defRPr sz="1800"/>
            </a:pPr>
            <a:r>
              <a:rPr sz="2800">
                <a:solidFill>
                  <a:srgbClr val="53585F"/>
                </a:solidFill>
                <a:latin typeface="+mn-lt"/>
                <a:ea typeface="+mn-ea"/>
                <a:cs typeface="+mn-cs"/>
                <a:sym typeface="Arvo"/>
              </a:rPr>
              <a:t>activities</a:t>
            </a:r>
            <a:endParaRPr sz="2800">
              <a:solidFill>
                <a:srgbClr val="53585F"/>
              </a:solidFill>
              <a:latin typeface="+mn-lt"/>
              <a:ea typeface="+mn-ea"/>
              <a:cs typeface="+mn-cs"/>
              <a:sym typeface="Arvo"/>
            </a:endParaRPr>
          </a:p>
          <a:p>
            <a:pPr lvl="0" algn="r">
              <a:defRPr sz="1800"/>
            </a:pPr>
            <a:r>
              <a:rPr sz="2800">
                <a:solidFill>
                  <a:srgbClr val="53585F"/>
                </a:solidFill>
                <a:latin typeface="+mn-lt"/>
                <a:ea typeface="+mn-ea"/>
                <a:cs typeface="+mn-cs"/>
                <a:sym typeface="Arvo"/>
              </a:rPr>
              <a:t>constraints</a:t>
            </a:r>
            <a:br>
              <a:rPr sz="2800">
                <a:solidFill>
                  <a:srgbClr val="53585F"/>
                </a:solidFill>
                <a:latin typeface="+mn-lt"/>
                <a:ea typeface="+mn-ea"/>
                <a:cs typeface="+mn-cs"/>
                <a:sym typeface="Arvo"/>
              </a:rPr>
            </a:br>
            <a:r>
              <a:rPr sz="2800">
                <a:solidFill>
                  <a:srgbClr val="53585F"/>
                </a:solidFill>
                <a:latin typeface="+mn-lt"/>
                <a:ea typeface="+mn-ea"/>
                <a:cs typeface="+mn-cs"/>
                <a:sym typeface="Arvo"/>
              </a:rPr>
              <a:t>path</a:t>
            </a:r>
            <a:endParaRPr sz="2800">
              <a:solidFill>
                <a:srgbClr val="53585F"/>
              </a:solidFill>
              <a:latin typeface="+mn-lt"/>
              <a:ea typeface="+mn-ea"/>
              <a:cs typeface="+mn-cs"/>
              <a:sym typeface="Arvo"/>
            </a:endParaRPr>
          </a:p>
          <a:p>
            <a:pPr lvl="0" algn="r">
              <a:defRPr sz="1800"/>
            </a:pPr>
            <a:r>
              <a:rPr sz="2800">
                <a:solidFill>
                  <a:srgbClr val="53585F"/>
                </a:solidFill>
                <a:latin typeface="+mn-lt"/>
                <a:ea typeface="+mn-ea"/>
                <a:cs typeface="+mn-cs"/>
                <a:sym typeface="Arvo"/>
              </a:rPr>
              <a:t>stations</a:t>
            </a:r>
            <a:endParaRPr sz="2800">
              <a:solidFill>
                <a:srgbClr val="53585F"/>
              </a:solidFill>
              <a:latin typeface="+mn-lt"/>
              <a:ea typeface="+mn-ea"/>
              <a:cs typeface="+mn-cs"/>
              <a:sym typeface="Arvo"/>
            </a:endParaRPr>
          </a:p>
          <a:p>
            <a:pPr lvl="0" algn="r">
              <a:defRPr sz="1800"/>
            </a:pPr>
            <a:r>
              <a:rPr sz="2800">
                <a:solidFill>
                  <a:srgbClr val="53585F"/>
                </a:solidFill>
                <a:latin typeface="+mn-lt"/>
                <a:ea typeface="+mn-ea"/>
                <a:cs typeface="+mn-cs"/>
                <a:sym typeface="Arvo"/>
              </a:rPr>
              <a:t>prisms</a:t>
            </a:r>
            <a:endParaRPr sz="2800">
              <a:solidFill>
                <a:srgbClr val="53585F"/>
              </a:solidFill>
              <a:latin typeface="+mn-lt"/>
              <a:ea typeface="+mn-ea"/>
              <a:cs typeface="+mn-cs"/>
              <a:sym typeface="Arvo"/>
            </a:endParaRPr>
          </a:p>
        </p:txBody>
      </p:sp>
      <p:sp>
        <p:nvSpPr>
          <p:cNvPr id="122" name="Shape 122"/>
          <p:cNvSpPr/>
          <p:nvPr/>
        </p:nvSpPr>
        <p:spPr>
          <a:xfrm>
            <a:off x="758040" y="9008533"/>
            <a:ext cx="10604227" cy="3810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lvl1pPr algn="l">
              <a:defRPr sz="1800">
                <a:solidFill>
                  <a:srgbClr val="53585F"/>
                </a:solidFill>
              </a:defRPr>
            </a:lvl1pPr>
          </a:lstStyle>
          <a:p>
            <a:pPr lvl="0">
              <a:defRPr>
                <a:solidFill>
                  <a:srgbClr val="000000"/>
                </a:solidFill>
              </a:defRPr>
            </a:pPr>
            <a:r>
              <a:rPr>
                <a:solidFill>
                  <a:srgbClr val="53585F"/>
                </a:solidFill>
              </a:rPr>
              <a:t>(Thrift, 1977)</a:t>
            </a:r>
          </a:p>
        </p:txBody>
      </p:sp>
    </p:spTree>
  </p:cSld>
  <p:clrMapOvr>
    <a:masterClrMapping/>
  </p:clrMapOvr>
  <p:transition spd="fast" advClick="1">
    <p:push dir="l"/>
  </p:transition>
</p:sld>
</file>

<file path=ppt/theme/_rels/theme1.xml.rels><?xml version="1.0" encoding="UTF-8" standalone="yes"?><Relationships xmlns="http://schemas.openxmlformats.org/package/2006/relationships"><Relationship Id="rId1" Type="http://schemas.openxmlformats.org/officeDocument/2006/relationships/image" Target="../media/image1.png"/></Relationships>

</file>

<file path=ppt/theme/_rels/theme2.xml.rels><?xml version="1.0" encoding="UTF-8" standalone="yes"?><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xmlns:r="http://schemas.openxmlformats.org/officeDocument/2006/relationships"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Arvo"/>
        <a:ea typeface="Arvo"/>
        <a:cs typeface="Arvo"/>
      </a:majorFont>
      <a:minorFont>
        <a:latin typeface="Arvo"/>
        <a:ea typeface="Arvo"/>
        <a:cs typeface="Arvo"/>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5400" dir="5400000">
              <a:srgbClr val="000000">
                <a:alpha val="50000"/>
              </a:srgbClr>
            </a:outerShdw>
          </a:effectLst>
        </a:effectStyle>
        <a:effectStyle>
          <a:effectLst>
            <a:outerShdw sx="100000" sy="100000" kx="0" ky="0" algn="b" rotWithShape="0" blurRad="50800" dist="12700" dir="0">
              <a:srgbClr val="000000">
                <a:alpha val="50000"/>
              </a:srgbClr>
            </a:outerShdw>
          </a:effectLst>
        </a:effectStyle>
        <a:effectStyle>
          <a:effectLst>
            <a:outerShdw sx="100000" sy="100000" kx="0" ky="0" algn="b" rotWithShape="0" blurRad="38100" dist="25400" dir="540000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1" hangingPunct="0">
          <a:lnSpc>
            <a:spcPct val="100000"/>
          </a:lnSpc>
          <a:spcBef>
            <a:spcPts val="0"/>
          </a:spcBef>
          <a:spcAft>
            <a:spcPts val="0"/>
          </a:spcAft>
          <a:buClrTx/>
          <a:buSzTx/>
          <a:buFontTx/>
          <a:buNone/>
          <a:tabLst/>
          <a:defRPr b="0" baseline="0" cap="none" i="0" spc="0" strike="noStrike" sz="2400" u="none" kumimoji="0" normalizeH="0">
            <a:ln>
              <a:noFill/>
            </a:ln>
            <a:solidFill>
              <a:srgbClr val="FFFFFF"/>
            </a:solidFill>
            <a:effectLst/>
            <a:uFillTx/>
            <a:latin typeface="Helvetica Light"/>
            <a:ea typeface="Helvetica Light"/>
            <a:cs typeface="Helvetica Light"/>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1"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Helvetica Light"/>
            <a:ea typeface="Helvetica Light"/>
            <a:cs typeface="Helvetica Light"/>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Arvo"/>
        <a:ea typeface="Arvo"/>
        <a:cs typeface="Arvo"/>
      </a:majorFont>
      <a:minorFont>
        <a:latin typeface="Arvo"/>
        <a:ea typeface="Arvo"/>
        <a:cs typeface="Arvo"/>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5400" dir="5400000">
              <a:srgbClr val="000000">
                <a:alpha val="50000"/>
              </a:srgbClr>
            </a:outerShdw>
          </a:effectLst>
        </a:effectStyle>
        <a:effectStyle>
          <a:effectLst>
            <a:outerShdw sx="100000" sy="100000" kx="0" ky="0" algn="b" rotWithShape="0" blurRad="50800" dist="12700" dir="0">
              <a:srgbClr val="000000">
                <a:alpha val="50000"/>
              </a:srgbClr>
            </a:outerShdw>
          </a:effectLst>
        </a:effectStyle>
        <a:effectStyle>
          <a:effectLst>
            <a:outerShdw sx="100000" sy="100000" kx="0" ky="0" algn="b" rotWithShape="0" blurRad="38100" dist="25400" dir="540000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1" hangingPunct="0">
          <a:lnSpc>
            <a:spcPct val="100000"/>
          </a:lnSpc>
          <a:spcBef>
            <a:spcPts val="0"/>
          </a:spcBef>
          <a:spcAft>
            <a:spcPts val="0"/>
          </a:spcAft>
          <a:buClrTx/>
          <a:buSzTx/>
          <a:buFontTx/>
          <a:buNone/>
          <a:tabLst/>
          <a:defRPr b="0" baseline="0" cap="none" i="0" spc="0" strike="noStrike" sz="2400" u="none" kumimoji="0" normalizeH="0">
            <a:ln>
              <a:noFill/>
            </a:ln>
            <a:solidFill>
              <a:srgbClr val="FFFFFF"/>
            </a:solidFill>
            <a:effectLst/>
            <a:uFillTx/>
            <a:latin typeface="Helvetica Light"/>
            <a:ea typeface="Helvetica Light"/>
            <a:cs typeface="Helvetica Light"/>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1"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Helvetica Light"/>
            <a:ea typeface="Helvetica Light"/>
            <a:cs typeface="Helvetica Light"/>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